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  <p:sldId id="262" r:id="rId5"/>
    <p:sldId id="263" r:id="rId6"/>
    <p:sldId id="264" r:id="rId7"/>
    <p:sldId id="266" r:id="rId8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8374E-8D09-4C89-8BEA-55EFE92EA6BC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D0185-DD5B-45E8-BE99-38DE987BC066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AFB07-092C-4873-9086-5D5B8982A88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91CBBF-8573-4410-BF0F-FCCB8F9976D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F225E-5D3F-4A10-ABA9-082775B04389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D0D69-882A-47D7-99EA-A3D1B34E6834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9F46B-DF48-41FD-8E61-13226733E838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8763F-5B7B-45FF-B8AE-59AD834825D1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B832E-F622-4395-8853-234F1E417913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71FED-3A42-414B-8ACB-47EA35A67C7F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AEA33-7CD6-4082-A5D9-90BF6EB7111B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ulo, gráfic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gráfico"/>
          <p:cNvSpPr>
            <a:spLocks noGrp="1"/>
          </p:cNvSpPr>
          <p:nvPr>
            <p:ph type="ch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s-AR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E9894-BD93-4587-B951-E751FBC38FEE}" type="slidenum">
              <a:rPr lang="es-ES_tradnl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título del patrón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_tradn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51DAD-98BC-4BD5-BC2B-76D85FFE7214}" type="slidenum">
              <a:rPr lang="es-ES_tradn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_tradnl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1 CuadroTexto"/>
          <p:cNvSpPr txBox="1">
            <a:spLocks noChangeArrowheads="1"/>
          </p:cNvSpPr>
          <p:nvPr/>
        </p:nvSpPr>
        <p:spPr bwMode="auto">
          <a:xfrm>
            <a:off x="1785938" y="1500188"/>
            <a:ext cx="56435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Incremento del valor de las cuotas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s-AR" sz="3600" b="1">
              <a:solidFill>
                <a:srgbClr val="66FF33"/>
              </a:solidFill>
              <a:latin typeface="Arial" charset="0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AR" sz="3600" b="1">
                <a:solidFill>
                  <a:srgbClr val="66FF33"/>
                </a:solidFill>
                <a:latin typeface="Arial" charset="0"/>
                <a:cs typeface="Arial" charset="0"/>
              </a:rPr>
              <a:t>Impacto en los padres</a:t>
            </a:r>
          </a:p>
        </p:txBody>
      </p:sp>
      <p:pic>
        <p:nvPicPr>
          <p:cNvPr id="72707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42875" y="260350"/>
            <a:ext cx="8858250" cy="5883275"/>
          </a:xfrm>
          <a:ln>
            <a:solidFill>
              <a:schemeClr val="bg1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800" b="1" smtClean="0">
                <a:solidFill>
                  <a:schemeClr val="bg1"/>
                </a:solidFill>
              </a:rPr>
              <a:t>Incremento Cuotas</a:t>
            </a:r>
            <a:r>
              <a:rPr lang="es-AR" sz="2000" b="1" smtClean="0">
                <a:solidFill>
                  <a:schemeClr val="bg1"/>
                </a:solidFill>
              </a:rPr>
              <a:t> </a:t>
            </a:r>
            <a:endParaRPr lang="es-AR" sz="2000" b="1" i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000" b="1" smtClean="0">
                <a:solidFill>
                  <a:schemeClr val="bg1"/>
                </a:solidFill>
              </a:rPr>
              <a:t>Para conocer la repercusión en las familias respecto a las modificaciones en las cuotas.</a:t>
            </a:r>
            <a:endParaRPr lang="es-AR" sz="200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s-AR" sz="2000" b="1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AR" sz="2400" b="1" smtClean="0">
                <a:solidFill>
                  <a:schemeClr val="bg1"/>
                </a:solidFill>
              </a:rPr>
              <a:t>Encuesta</a:t>
            </a:r>
            <a:endParaRPr lang="es-ES_tradnl" sz="2400" b="1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Ciudad de Buenos Aires</a:t>
            </a:r>
            <a:endParaRPr lang="es-AR" sz="2400" b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sz="2400" b="1" smtClean="0">
                <a:solidFill>
                  <a:schemeClr val="bg1"/>
                </a:solidFill>
              </a:rPr>
              <a:t> 		                      </a:t>
            </a:r>
            <a:r>
              <a:rPr lang="es-ES_tradnl" sz="2400" b="1" smtClean="0">
                <a:solidFill>
                  <a:schemeClr val="bg1"/>
                </a:solidFill>
              </a:rPr>
              <a:t>% quejas sobre total alumnos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000" b="1" smtClean="0">
                <a:solidFill>
                  <a:schemeClr val="bg1"/>
                </a:solidFill>
              </a:rPr>
              <a:t>			                 Abril 2012	   Mayo 2013    Abril 2014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_tradnl" sz="2000" b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Inicial		                   1,12	        1,24	1,09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Primario/EGB  </a:t>
            </a:r>
            <a:r>
              <a:rPr lang="es-AR" sz="2400" b="1" smtClean="0">
                <a:solidFill>
                  <a:schemeClr val="bg1"/>
                </a:solidFill>
              </a:rPr>
              <a:t>	        </a:t>
            </a:r>
            <a:r>
              <a:rPr lang="es-ES_tradnl" sz="2400" b="1" smtClean="0">
                <a:solidFill>
                  <a:schemeClr val="bg1"/>
                </a:solidFill>
              </a:rPr>
              <a:t>0,79	        0,6	0,71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Medio/Polimodal      </a:t>
            </a:r>
            <a:r>
              <a:rPr lang="es-AR" sz="2400" b="1" smtClean="0">
                <a:solidFill>
                  <a:schemeClr val="bg1"/>
                </a:solidFill>
              </a:rPr>
              <a:t>      0,92	        0,81	0,88</a:t>
            </a:r>
            <a:endParaRPr lang="es-ES_tradnl" sz="2400" b="1" smtClean="0">
              <a:solidFill>
                <a:schemeClr val="bg1"/>
              </a:solidFill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Terciario 	     </a:t>
            </a:r>
            <a:r>
              <a:rPr lang="es-AR" sz="2400" b="1" smtClean="0">
                <a:solidFill>
                  <a:schemeClr val="bg1"/>
                </a:solidFill>
              </a:rPr>
              <a:t>	        1,21	        1,42	1,39</a:t>
            </a:r>
            <a:endParaRPr lang="es-ES" sz="2400" b="1" smtClean="0">
              <a:solidFill>
                <a:schemeClr val="bg1"/>
              </a:solidFill>
            </a:endParaRPr>
          </a:p>
        </p:txBody>
      </p:sp>
      <p:pic>
        <p:nvPicPr>
          <p:cNvPr id="74755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404813"/>
            <a:ext cx="8785225" cy="572135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2800" b="1" smtClean="0">
                <a:solidFill>
                  <a:schemeClr val="bg1"/>
                </a:solidFill>
              </a:rPr>
              <a:t>Pcia. de Bs. As.</a:t>
            </a:r>
            <a:endParaRPr lang="es-ES_tradnl" sz="2800" b="1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s-ES_tradnl" sz="3600" b="1" smtClean="0">
                <a:solidFill>
                  <a:schemeClr val="bg1"/>
                </a:solidFill>
              </a:rPr>
              <a:t>	</a:t>
            </a:r>
            <a:r>
              <a:rPr lang="es-ES_tradnl" sz="2800" b="1" smtClean="0">
                <a:solidFill>
                  <a:schemeClr val="bg1"/>
                </a:solidFill>
              </a:rPr>
              <a:t> % quejas sobre total alumnos	</a:t>
            </a:r>
          </a:p>
          <a:p>
            <a:pPr eaLnBrk="1" hangingPunct="1">
              <a:buFontTx/>
              <a:buNone/>
            </a:pPr>
            <a:r>
              <a:rPr lang="es-ES_tradnl" sz="3600" b="1" smtClean="0">
                <a:solidFill>
                  <a:schemeClr val="bg1"/>
                </a:solidFill>
              </a:rPr>
              <a:t>			     </a:t>
            </a:r>
            <a:r>
              <a:rPr lang="es-ES_tradnl" sz="2400" b="1" smtClean="0">
                <a:solidFill>
                  <a:schemeClr val="bg1"/>
                </a:solidFill>
              </a:rPr>
              <a:t>Mayo 2012      Mayo 13	       Mayo 14</a:t>
            </a:r>
          </a:p>
          <a:p>
            <a:pPr eaLnBrk="1" hangingPunct="1">
              <a:buFontTx/>
              <a:buNone/>
            </a:pPr>
            <a:endParaRPr lang="es-ES_tradnl" sz="28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Inicial		  </a:t>
            </a:r>
            <a:r>
              <a:rPr lang="es-AR" sz="2400" b="1" smtClean="0">
                <a:solidFill>
                  <a:schemeClr val="bg1"/>
                </a:solidFill>
              </a:rPr>
              <a:t>	 1,63	           1,59		1,28</a:t>
            </a:r>
            <a:endParaRPr lang="es-ES_tradnl" sz="24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Primario/EGB 	 </a:t>
            </a:r>
            <a:r>
              <a:rPr lang="es-AR" sz="2400" b="1" smtClean="0">
                <a:solidFill>
                  <a:schemeClr val="bg1"/>
                </a:solidFill>
              </a:rPr>
              <a:t>0,87		0,73		0,54</a:t>
            </a:r>
            <a:endParaRPr lang="es-ES_tradnl" sz="24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Medio/Polimodal    </a:t>
            </a:r>
            <a:r>
              <a:rPr lang="es-AR" sz="2400" b="1" smtClean="0">
                <a:solidFill>
                  <a:schemeClr val="bg1"/>
                </a:solidFill>
              </a:rPr>
              <a:t> 1,38		1,32		0,97</a:t>
            </a:r>
            <a:endParaRPr lang="es-ES_tradnl" sz="2400" b="1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s-ES_tradnl" sz="2400" b="1" smtClean="0">
                <a:solidFill>
                  <a:schemeClr val="bg1"/>
                </a:solidFill>
              </a:rPr>
              <a:t>Terciario 		 </a:t>
            </a:r>
            <a:r>
              <a:rPr lang="es-ES" sz="2400" b="1" smtClean="0">
                <a:solidFill>
                  <a:schemeClr val="bg1"/>
                </a:solidFill>
              </a:rPr>
              <a:t>1,59		1,64		1,32</a:t>
            </a:r>
          </a:p>
        </p:txBody>
      </p:sp>
      <p:pic>
        <p:nvPicPr>
          <p:cNvPr id="75779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1 Marcador de contenido"/>
          <p:cNvSpPr>
            <a:spLocks noGrp="1"/>
          </p:cNvSpPr>
          <p:nvPr>
            <p:ph idx="1"/>
          </p:nvPr>
        </p:nvSpPr>
        <p:spPr>
          <a:xfrm>
            <a:off x="539750" y="1557338"/>
            <a:ext cx="8229600" cy="4525962"/>
          </a:xfrm>
        </p:spPr>
        <p:txBody>
          <a:bodyPr/>
          <a:lstStyle/>
          <a:p>
            <a:r>
              <a:rPr lang="es-AR" b="1" smtClean="0">
                <a:solidFill>
                  <a:srgbClr val="66FF33"/>
                </a:solidFill>
              </a:rPr>
              <a:t>Setiembre 2013		9,5%</a:t>
            </a:r>
          </a:p>
          <a:p>
            <a:endParaRPr lang="es-AR" b="1" smtClean="0">
              <a:solidFill>
                <a:srgbClr val="66FF33"/>
              </a:solidFill>
            </a:endParaRPr>
          </a:p>
          <a:p>
            <a:r>
              <a:rPr lang="es-AR" b="1" smtClean="0">
                <a:solidFill>
                  <a:srgbClr val="66FF33"/>
                </a:solidFill>
              </a:rPr>
              <a:t>Diciembre 2013		8%</a:t>
            </a:r>
          </a:p>
          <a:p>
            <a:endParaRPr lang="es-AR" b="1" smtClean="0">
              <a:solidFill>
                <a:srgbClr val="66FF33"/>
              </a:solidFill>
            </a:endParaRPr>
          </a:p>
          <a:p>
            <a:r>
              <a:rPr lang="es-AR" b="1" smtClean="0">
                <a:solidFill>
                  <a:srgbClr val="66FF33"/>
                </a:solidFill>
              </a:rPr>
              <a:t>Marzo 2014			5,5%</a:t>
            </a:r>
          </a:p>
          <a:p>
            <a:endParaRPr lang="es-AR" b="1" smtClean="0">
              <a:solidFill>
                <a:srgbClr val="66FF33"/>
              </a:solidFill>
            </a:endParaRPr>
          </a:p>
          <a:p>
            <a:r>
              <a:rPr lang="es-AR" b="1" smtClean="0">
                <a:solidFill>
                  <a:srgbClr val="66FF33"/>
                </a:solidFill>
              </a:rPr>
              <a:t>Acumulado			24,76</a:t>
            </a:r>
          </a:p>
        </p:txBody>
      </p:sp>
      <p:sp>
        <p:nvSpPr>
          <p:cNvPr id="77827" name="2 Título"/>
          <p:cNvSpPr>
            <a:spLocks noGrp="1"/>
          </p:cNvSpPr>
          <p:nvPr>
            <p:ph type="title"/>
          </p:nvPr>
        </p:nvSpPr>
        <p:spPr>
          <a:xfrm>
            <a:off x="685800" y="260350"/>
            <a:ext cx="7772400" cy="1143000"/>
          </a:xfrm>
        </p:spPr>
        <p:txBody>
          <a:bodyPr/>
          <a:lstStyle/>
          <a:p>
            <a:r>
              <a:rPr lang="es-AR" sz="3600" smtClean="0">
                <a:solidFill>
                  <a:srgbClr val="66FF33"/>
                </a:solidFill>
              </a:rPr>
              <a:t>Medicina prepaga</a:t>
            </a:r>
          </a:p>
        </p:txBody>
      </p:sp>
      <p:pic>
        <p:nvPicPr>
          <p:cNvPr id="77828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765175"/>
            <a:ext cx="8229600" cy="58324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s-AR" sz="3600" b="1" smtClean="0">
                <a:solidFill>
                  <a:srgbClr val="66FF33"/>
                </a:solidFill>
                <a:latin typeface="Aharoni" pitchFamily="2" charset="-79"/>
                <a:cs typeface="Aharoni" pitchFamily="2" charset="-79"/>
              </a:rPr>
              <a:t>Salarios</a:t>
            </a: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16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2400" b="1" smtClean="0">
                <a:solidFill>
                  <a:srgbClr val="66FF33"/>
                </a:solidFill>
                <a:latin typeface="Arial" charset="0"/>
                <a:cs typeface="Arial" charset="0"/>
              </a:rPr>
              <a:t>Fuente: Evolución sueldos sector público, nivel general, privado no registrado y privado registrado: INDEC</a:t>
            </a: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  <a:cs typeface="Arial" charset="0"/>
            </a:endParaRPr>
          </a:p>
          <a:p>
            <a:pPr algn="just" eaLnBrk="1" hangingPunct="1">
              <a:buFontTx/>
              <a:buNone/>
            </a:pPr>
            <a:endParaRPr lang="es-AR" sz="1800" b="1" smtClean="0">
              <a:solidFill>
                <a:srgbClr val="66FF33"/>
              </a:solidFill>
            </a:endParaRPr>
          </a:p>
          <a:p>
            <a:pPr algn="just" eaLnBrk="1" hangingPunct="1">
              <a:buFontTx/>
              <a:buNone/>
            </a:pPr>
            <a:r>
              <a:rPr lang="es-AR" sz="1800" b="1" smtClean="0">
                <a:solidFill>
                  <a:srgbClr val="66FF33"/>
                </a:solidFill>
              </a:rPr>
              <a:t> </a:t>
            </a: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b="1" smtClean="0">
              <a:solidFill>
                <a:srgbClr val="66FF33"/>
              </a:solidFill>
            </a:endParaRPr>
          </a:p>
          <a:p>
            <a:pPr algn="ctr" eaLnBrk="1" hangingPunct="1">
              <a:buFontTx/>
              <a:buNone/>
            </a:pPr>
            <a:endParaRPr lang="es-AR" sz="2400" smtClean="0">
              <a:solidFill>
                <a:srgbClr val="66FF33"/>
              </a:solidFill>
            </a:endParaRPr>
          </a:p>
        </p:txBody>
      </p:sp>
      <p:pic>
        <p:nvPicPr>
          <p:cNvPr id="78851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1 CuadroTexto"/>
          <p:cNvSpPr txBox="1">
            <a:spLocks noChangeArrowheads="1"/>
          </p:cNvSpPr>
          <p:nvPr/>
        </p:nvSpPr>
        <p:spPr bwMode="auto">
          <a:xfrm>
            <a:off x="611188" y="692150"/>
            <a:ext cx="81375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8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INDICE DE SALARIOS BASE ABRIL DE 2012 = 100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>
                <a:solidFill>
                  <a:srgbClr val="66FF33"/>
                </a:solidFill>
                <a:latin typeface="Calibri" pitchFamily="34" charset="0"/>
                <a:cs typeface="Arial" charset="0"/>
              </a:rPr>
              <a:t>Índice de Salarios correspondientes al mes de </a:t>
            </a: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Marzo 2014</a:t>
            </a:r>
            <a:r>
              <a:rPr lang="es-AR" sz="2400">
                <a:solidFill>
                  <a:srgbClr val="66FF33"/>
                </a:solidFill>
                <a:latin typeface="Calibri" pitchFamily="34" charset="0"/>
                <a:cs typeface="Arial" charset="0"/>
              </a:rPr>
              <a:t>.</a:t>
            </a:r>
          </a:p>
        </p:txBody>
      </p:sp>
      <p:sp>
        <p:nvSpPr>
          <p:cNvPr id="79875" name="2 CuadroTexto"/>
          <p:cNvSpPr txBox="1">
            <a:spLocks noChangeArrowheads="1"/>
          </p:cNvSpPr>
          <p:nvPr/>
        </p:nvSpPr>
        <p:spPr bwMode="auto">
          <a:xfrm>
            <a:off x="755650" y="1916113"/>
            <a:ext cx="7991475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3200" b="1">
              <a:solidFill>
                <a:srgbClr val="000000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Nivel General				</a:t>
            </a:r>
            <a:r>
              <a:rPr lang="es-AR" sz="2400" b="1">
                <a:solidFill>
                  <a:srgbClr val="00FF00"/>
                </a:solidFill>
                <a:latin typeface="Arial" charset="0"/>
                <a:cs typeface="Arial" charset="0"/>
              </a:rPr>
              <a:t>56,76%</a:t>
            </a: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privado registrado 		</a:t>
            </a:r>
            <a:r>
              <a:rPr lang="es-AR" sz="2400" b="1">
                <a:solidFill>
                  <a:srgbClr val="00FF00"/>
                </a:solidFill>
                <a:latin typeface="Arial" charset="0"/>
                <a:cs typeface="Arial" charset="0"/>
              </a:rPr>
              <a:t>53,69%</a:t>
            </a: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Privado no registrado			</a:t>
            </a:r>
            <a:r>
              <a:rPr lang="es-AR" sz="2400" b="1">
                <a:solidFill>
                  <a:srgbClr val="00FF00"/>
                </a:solidFill>
                <a:latin typeface="Arial" charset="0"/>
                <a:cs typeface="Arial" charset="0"/>
              </a:rPr>
              <a:t>70,41%</a:t>
            </a: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AR" sz="2400" b="1">
                <a:solidFill>
                  <a:srgbClr val="66FF33"/>
                </a:solidFill>
                <a:latin typeface="Calibri" pitchFamily="34" charset="0"/>
                <a:cs typeface="Arial" charset="0"/>
              </a:rPr>
              <a:t>Sector público				</a:t>
            </a:r>
            <a:r>
              <a:rPr lang="es-AR" sz="2400" b="1">
                <a:solidFill>
                  <a:srgbClr val="00FF00"/>
                </a:solidFill>
                <a:latin typeface="Arial" charset="0"/>
                <a:cs typeface="Arial" charset="0"/>
              </a:rPr>
              <a:t>54,34%</a:t>
            </a:r>
            <a:endParaRPr lang="es-AR" sz="2400" b="1">
              <a:solidFill>
                <a:srgbClr val="66FF33"/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79876" name="Picture 4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66025" y="6424613"/>
            <a:ext cx="157797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idx="1"/>
          </p:nvPr>
        </p:nvSpPr>
        <p:spPr>
          <a:xfrm>
            <a:off x="142875" y="571500"/>
            <a:ext cx="8858250" cy="5572125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 smtClean="0">
                <a:solidFill>
                  <a:srgbClr val="66FF33"/>
                </a:solidFill>
                <a:cs typeface="Arial" pitchFamily="34" charset="0"/>
              </a:rPr>
              <a:t>Valor por hora de alumno en el colegio.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s-AR" sz="28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Arancel	Días/mes     Horas/día	  Valor hora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   500	                22	                7	                   $ 3,25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$1.000 	                22     	 	 7	           	    $ 6,49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        $3.850 	                22     	 	 7	           	    $ 25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Valor por hora de alumno al muy buen cuidado de alguien en su casa.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Servicio doméstico (desde Setiembre 2013) con retiro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400" b="1" dirty="0" smtClean="0">
                <a:solidFill>
                  <a:srgbClr val="66FF33"/>
                </a:solidFill>
                <a:cs typeface="Arial" pitchFamily="34" charset="0"/>
              </a:rPr>
              <a:t> $25 la hora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s-AR" sz="2400" b="1" dirty="0" smtClean="0">
              <a:solidFill>
                <a:srgbClr val="66FF33"/>
              </a:solidFill>
              <a:cs typeface="Arial" pitchFamily="34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s-AR" sz="2200" b="1" dirty="0" smtClean="0">
                <a:solidFill>
                  <a:srgbClr val="66FF33"/>
                </a:solidFill>
                <a:cs typeface="Arial" pitchFamily="34" charset="0"/>
              </a:rPr>
              <a:t>Es decir que el costo de permanencia de un hijo en el colegio recién resulta más caro que la permanencia en su casa en el caso que abone a la Institución una cuota superior a $ 3.850</a:t>
            </a:r>
            <a:endParaRPr lang="es-ES" sz="2200" b="1" dirty="0" smtClean="0">
              <a:solidFill>
                <a:schemeClr val="folHlink"/>
              </a:solidFill>
              <a:cs typeface="Arial" pitchFamily="34" charset="0"/>
            </a:endParaRPr>
          </a:p>
        </p:txBody>
      </p:sp>
      <p:pic>
        <p:nvPicPr>
          <p:cNvPr id="81923" name="Picture 3" descr="Red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3188" y="6424613"/>
            <a:ext cx="14573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 redondeado"/>
          <p:cNvSpPr/>
          <p:nvPr/>
        </p:nvSpPr>
        <p:spPr bwMode="auto">
          <a:xfrm>
            <a:off x="428596" y="1214422"/>
            <a:ext cx="7858180" cy="1643074"/>
          </a:xfrm>
          <a:prstGeom prst="roundRect">
            <a:avLst/>
          </a:prstGeom>
          <a:noFill/>
          <a:ln w="19050" cap="flat" cmpd="sng" algn="ctr">
            <a:solidFill>
              <a:srgbClr val="66FF33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sz="3200">
              <a:solidFill>
                <a:srgbClr val="00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819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819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819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819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3200" b="0" i="0" u="none" strike="noStrike" cap="none" normalizeH="0" baseline="0" smtClean="0">
            <a:ln>
              <a:noFill/>
            </a:ln>
            <a:solidFill>
              <a:srgbClr val="00FF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Presentación en pantalla (4:3)</PresentationFormat>
  <Paragraphs>66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Diseño predeterminado</vt:lpstr>
      <vt:lpstr>Diapositiva 1</vt:lpstr>
      <vt:lpstr>Diapositiva 2</vt:lpstr>
      <vt:lpstr>Diapositiva 3</vt:lpstr>
      <vt:lpstr>Medicina prepaga</vt:lpstr>
      <vt:lpstr>Diapositiva 5</vt:lpstr>
      <vt:lpstr>Diapositiva 6</vt:lpstr>
      <vt:lpstr>Diapositiva 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Andy</dc:creator>
  <cp:lastModifiedBy>Andy</cp:lastModifiedBy>
  <cp:revision>1</cp:revision>
  <dcterms:created xsi:type="dcterms:W3CDTF">2014-05-22T18:56:10Z</dcterms:created>
  <dcterms:modified xsi:type="dcterms:W3CDTF">2014-05-22T18:56:51Z</dcterms:modified>
</cp:coreProperties>
</file>