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  <p:sldId id="271" r:id="rId5"/>
    <p:sldId id="270" r:id="rId6"/>
    <p:sldId id="266" r:id="rId7"/>
    <p:sldId id="263" r:id="rId8"/>
    <p:sldId id="267" r:id="rId9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98374E-8D09-4C89-8BEA-55EFE92EA6BC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6D0185-DD5B-45E8-BE99-38DE987BC066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AFB07-092C-4873-9086-5D5B8982A888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91CBBF-8573-4410-BF0F-FCCB8F9976D9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F225E-5D3F-4A10-ABA9-082775B04389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D0D69-882A-47D7-99EA-A3D1B34E6834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79F46B-DF48-41FD-8E61-13226733E838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78763F-5B7B-45FF-B8AE-59AD834825D1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B832E-F622-4395-8853-234F1E417913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A71FED-3A42-414B-8ACB-47EA35A67C7F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AEA33-7CD6-4082-A5D9-90BF6EB7111B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ítulo, gráfic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gráfico"/>
          <p:cNvSpPr>
            <a:spLocks noGrp="1"/>
          </p:cNvSpPr>
          <p:nvPr>
            <p:ph type="ch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8E9894-BD93-4587-B951-E751FBC38FEE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título del patrón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351DAD-98BC-4BD5-BC2B-76D85FFE7214}" type="slidenum">
              <a:rPr lang="es-ES_tradnl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1 CuadroTexto"/>
          <p:cNvSpPr txBox="1">
            <a:spLocks noChangeArrowheads="1"/>
          </p:cNvSpPr>
          <p:nvPr/>
        </p:nvSpPr>
        <p:spPr bwMode="auto">
          <a:xfrm>
            <a:off x="1785938" y="1500188"/>
            <a:ext cx="5643562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AR" sz="360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s-AR" sz="3600" b="1">
                <a:solidFill>
                  <a:srgbClr val="66FF33"/>
                </a:solidFill>
                <a:latin typeface="Arial" charset="0"/>
                <a:cs typeface="Arial" charset="0"/>
              </a:rPr>
              <a:t>Incremento del valor de las cuotas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AR" sz="3600" b="1">
              <a:solidFill>
                <a:srgbClr val="66FF33"/>
              </a:solidFill>
              <a:latin typeface="Arial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AR" sz="3600" b="1">
                <a:solidFill>
                  <a:srgbClr val="66FF33"/>
                </a:solidFill>
                <a:latin typeface="Arial" charset="0"/>
                <a:cs typeface="Arial" charset="0"/>
              </a:rPr>
              <a:t>Impacto en los padres</a:t>
            </a:r>
          </a:p>
        </p:txBody>
      </p:sp>
      <p:pic>
        <p:nvPicPr>
          <p:cNvPr id="72707" name="Picture 4" descr="Red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42875" y="260350"/>
            <a:ext cx="8858250" cy="5883275"/>
          </a:xfrm>
          <a:ln>
            <a:solidFill>
              <a:schemeClr val="bg1"/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s-AR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Incremento Cuotas</a:t>
            </a:r>
            <a:r>
              <a:rPr lang="es-A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s-AR" sz="20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A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Para conocer la repercusión en las familias respecto a las modificaciones en las cuotas.</a:t>
            </a:r>
            <a:endParaRPr lang="es-A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s-AR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Encuesta</a:t>
            </a:r>
            <a:endParaRPr lang="es-ES_tradnl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Ciudad de Buenos Aires</a:t>
            </a:r>
            <a:endParaRPr lang="es-AR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		                      </a:t>
            </a: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% quejas sobre total alumnos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ES_tradnl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		                 Abril 2012	   Mayo 2013    Abril 2014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ES_tradnl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Inicial		                   1,12	        1,24	1,09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Primario/EGB  </a:t>
            </a: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        </a:t>
            </a: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0,79	        0,6	0,71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Medio/Polimodal      </a:t>
            </a: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0,92	        0,81	0,88</a:t>
            </a:r>
            <a:endParaRPr lang="es-ES_tradnl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Terciario 	     </a:t>
            </a: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        1,21	        1,42	1,39</a:t>
            </a:r>
            <a:endParaRPr lang="es-ES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4755" name="Picture 3" descr="Red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9388" y="404813"/>
            <a:ext cx="8785225" cy="572135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s-AR" sz="28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Pcia</a:t>
            </a:r>
            <a:r>
              <a:rPr lang="es-AR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de Bs. As.</a:t>
            </a:r>
            <a:endParaRPr lang="es-ES_tradnl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buFontTx/>
              <a:buNone/>
            </a:pPr>
            <a:r>
              <a:rPr lang="es-ES_tradnl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s-ES_tradnl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% quejas sobre total alumnos	</a:t>
            </a:r>
          </a:p>
          <a:p>
            <a:pPr eaLnBrk="1" hangingPunct="1">
              <a:buFontTx/>
              <a:buNone/>
            </a:pPr>
            <a:r>
              <a:rPr lang="es-ES_tradnl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		     </a:t>
            </a: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Mayo 2012      Mayo 13     Mayo 14</a:t>
            </a:r>
          </a:p>
          <a:p>
            <a:pPr eaLnBrk="1" hangingPunct="1">
              <a:buFontTx/>
              <a:buNone/>
            </a:pPr>
            <a:endParaRPr lang="es-ES_tradnl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buFontTx/>
              <a:buNone/>
            </a:pP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Inicial		  </a:t>
            </a: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 1,63	           1,59		1,28</a:t>
            </a:r>
            <a:endParaRPr lang="es-ES_tradnl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buFontTx/>
              <a:buNone/>
            </a:pP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Primario/EGB 	 </a:t>
            </a: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0,87		0,73		0,54</a:t>
            </a:r>
            <a:endParaRPr lang="es-ES_tradnl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buFontTx/>
              <a:buNone/>
            </a:pP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Medio/Polimodal    </a:t>
            </a:r>
            <a:r>
              <a:rPr lang="es-A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1,38		1,32		0,97</a:t>
            </a:r>
            <a:endParaRPr lang="es-ES_tradnl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buFontTx/>
              <a:buNone/>
            </a:pPr>
            <a:r>
              <a:rPr lang="es-ES_tradnl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Terciario 		 </a:t>
            </a:r>
            <a:r>
              <a:rPr lang="es-E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1,59		1,64		1,32</a:t>
            </a:r>
          </a:p>
        </p:txBody>
      </p:sp>
      <p:pic>
        <p:nvPicPr>
          <p:cNvPr id="75779" name="Picture 3" descr="Red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2276872"/>
            <a:ext cx="7772400" cy="1143000"/>
          </a:xfrm>
        </p:spPr>
        <p:txBody>
          <a:bodyPr/>
          <a:lstStyle/>
          <a:p>
            <a:r>
              <a:rPr lang="es-AR" b="1" dirty="0" smtClean="0">
                <a:solidFill>
                  <a:srgbClr val="66FF33"/>
                </a:solidFill>
                <a:latin typeface="Aharoni" pitchFamily="2" charset="-79"/>
                <a:cs typeface="Aharoni" pitchFamily="2" charset="-79"/>
              </a:rPr>
              <a:t>Cuadros comparativos</a:t>
            </a:r>
            <a:r>
              <a:rPr lang="es-AR" b="1" dirty="0" smtClean="0">
                <a:solidFill>
                  <a:srgbClr val="66FF33"/>
                </a:solidFill>
                <a:latin typeface="Aharoni" pitchFamily="2" charset="-79"/>
                <a:cs typeface="Aharoni" pitchFamily="2" charset="-79"/>
              </a:rPr>
              <a:t/>
            </a:r>
            <a:br>
              <a:rPr lang="es-AR" b="1" dirty="0" smtClean="0">
                <a:solidFill>
                  <a:srgbClr val="66FF33"/>
                </a:solidFill>
                <a:latin typeface="Aharoni" pitchFamily="2" charset="-79"/>
                <a:cs typeface="Aharoni" pitchFamily="2" charset="-79"/>
              </a:rPr>
            </a:br>
            <a:endParaRPr lang="es-AR" dirty="0"/>
          </a:p>
        </p:txBody>
      </p:sp>
      <p:pic>
        <p:nvPicPr>
          <p:cNvPr id="4" name="Picture 3" descr="Red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1 Gráfico"/>
          <p:cNvGraphicFramePr>
            <a:graphicFrameLocks/>
          </p:cNvGraphicFramePr>
          <p:nvPr/>
        </p:nvGraphicFramePr>
        <p:xfrm>
          <a:off x="611188" y="981075"/>
          <a:ext cx="8051800" cy="5184229"/>
        </p:xfrm>
        <a:graphic>
          <a:graphicData uri="http://schemas.openxmlformats.org/presentationml/2006/ole">
            <p:oleObj spid="_x0000_s2050" name="Worksheet" r:id="rId3" imgW="7772408" imgH="1638227" progId="Excel.Sheet.8">
              <p:embed/>
            </p:oleObj>
          </a:graphicData>
        </a:graphic>
      </p:graphicFrame>
      <p:sp>
        <p:nvSpPr>
          <p:cNvPr id="18436" name="4 CuadroTexto"/>
          <p:cNvSpPr txBox="1">
            <a:spLocks noChangeArrowheads="1"/>
          </p:cNvSpPr>
          <p:nvPr/>
        </p:nvSpPr>
        <p:spPr bwMode="auto">
          <a:xfrm>
            <a:off x="4719638" y="2917825"/>
            <a:ext cx="35718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AR" sz="20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728</a:t>
            </a:r>
            <a:endParaRPr lang="es-AR" sz="20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8437" name="5 CuadroTexto"/>
          <p:cNvSpPr txBox="1">
            <a:spLocks noChangeArrowheads="1"/>
          </p:cNvSpPr>
          <p:nvPr/>
        </p:nvSpPr>
        <p:spPr bwMode="auto">
          <a:xfrm>
            <a:off x="5799138" y="2917825"/>
            <a:ext cx="35718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AR" sz="20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717</a:t>
            </a:r>
            <a:endParaRPr lang="es-AR" sz="20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18438" name="Picture 3" descr="Red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23188" y="6424613"/>
            <a:ext cx="1457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8 CuadroTexto"/>
          <p:cNvSpPr txBox="1">
            <a:spLocks noChangeArrowheads="1"/>
          </p:cNvSpPr>
          <p:nvPr/>
        </p:nvSpPr>
        <p:spPr bwMode="auto">
          <a:xfrm>
            <a:off x="1312863" y="201613"/>
            <a:ext cx="66436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AR" sz="2800" b="1" dirty="0">
                <a:solidFill>
                  <a:srgbClr val="66FF33"/>
                </a:solidFill>
                <a:latin typeface="Calibri" pitchFamily="34" charset="0"/>
                <a:cs typeface="Arial" charset="0"/>
              </a:rPr>
              <a:t>Diciembre 2001 /  Setiembre </a:t>
            </a:r>
            <a:r>
              <a:rPr lang="es-AR" sz="2800" b="1" dirty="0" smtClean="0">
                <a:solidFill>
                  <a:srgbClr val="66FF33"/>
                </a:solidFill>
                <a:latin typeface="Calibri" pitchFamily="34" charset="0"/>
                <a:cs typeface="Arial" charset="0"/>
              </a:rPr>
              <a:t>Junio 2014</a:t>
            </a:r>
            <a:endParaRPr lang="es-AR" sz="2800" b="1" dirty="0">
              <a:solidFill>
                <a:srgbClr val="66FF33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8440" name="8 CuadroTexto"/>
          <p:cNvSpPr txBox="1">
            <a:spLocks noChangeArrowheads="1"/>
          </p:cNvSpPr>
          <p:nvPr/>
        </p:nvSpPr>
        <p:spPr bwMode="auto">
          <a:xfrm>
            <a:off x="2700338" y="2924175"/>
            <a:ext cx="2159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0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602</a:t>
            </a:r>
            <a:endParaRPr lang="es-AR" sz="20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cxnSp>
        <p:nvCxnSpPr>
          <p:cNvPr id="11" name="10 Conector recto"/>
          <p:cNvCxnSpPr/>
          <p:nvPr/>
        </p:nvCxnSpPr>
        <p:spPr>
          <a:xfrm>
            <a:off x="1691109" y="2636912"/>
            <a:ext cx="4537075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2" name="12 Rectángulo"/>
          <p:cNvSpPr>
            <a:spLocks noChangeArrowheads="1"/>
          </p:cNvSpPr>
          <p:nvPr/>
        </p:nvSpPr>
        <p:spPr bwMode="auto">
          <a:xfrm>
            <a:off x="1692275" y="2917825"/>
            <a:ext cx="53498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0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7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0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000" b="1" dirty="0" smtClean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1</a:t>
            </a:r>
            <a:endParaRPr lang="es-AR" sz="20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cxnSp>
        <p:nvCxnSpPr>
          <p:cNvPr id="12" name="11 Conector recto"/>
          <p:cNvCxnSpPr/>
          <p:nvPr/>
        </p:nvCxnSpPr>
        <p:spPr>
          <a:xfrm>
            <a:off x="2698601" y="2852936"/>
            <a:ext cx="3457575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idx="1"/>
          </p:nvPr>
        </p:nvSpPr>
        <p:spPr>
          <a:xfrm>
            <a:off x="142875" y="571500"/>
            <a:ext cx="8858250" cy="5572125"/>
          </a:xfrm>
        </p:spPr>
        <p:txBody>
          <a:bodyPr>
            <a:normAutofit fontScale="92500" lnSpcReduction="10000"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s-AR" sz="2800" b="1" dirty="0" smtClean="0">
                <a:solidFill>
                  <a:srgbClr val="66FF33"/>
                </a:solidFill>
                <a:cs typeface="Arial" pitchFamily="34" charset="0"/>
              </a:rPr>
              <a:t>Valor por hora de alumno en el colegio.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s-AR" sz="2800" b="1" dirty="0" smtClean="0">
              <a:solidFill>
                <a:srgbClr val="66FF33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Arancel	Días/mes     Horas/día	  Valor hora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         $   500	                22	                7	                   $ 3,25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         $1.000 	                22     	 	 7	           	    $ 6,49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         $3.850 	                22     	 	 7	           	    $ 25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s-AR" sz="2400" b="1" dirty="0" smtClean="0">
              <a:solidFill>
                <a:srgbClr val="66FF33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s-AR" sz="2400" b="1" dirty="0" smtClean="0">
              <a:solidFill>
                <a:srgbClr val="66FF33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Valor por hora de alumno al muy buen cuidado de alguien en su casa.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Servicio doméstico (desde Setiembre 2013) con retiro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 $25 la hora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s-AR" sz="2400" b="1" dirty="0" smtClean="0">
              <a:solidFill>
                <a:srgbClr val="66FF33"/>
              </a:solidFill>
              <a:cs typeface="Arial" pitchFamily="34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s-AR" sz="2200" b="1" dirty="0" smtClean="0">
                <a:solidFill>
                  <a:srgbClr val="66FF33"/>
                </a:solidFill>
                <a:cs typeface="Arial" pitchFamily="34" charset="0"/>
              </a:rPr>
              <a:t>Es decir que el costo de permanencia de un hijo en el colegio recién resulta más caro que la permanencia en su casa en el caso que abone a la Institución una cuota superior a $ 3.850</a:t>
            </a:r>
            <a:endParaRPr lang="es-ES" sz="2200" b="1" dirty="0" smtClean="0">
              <a:solidFill>
                <a:schemeClr val="folHlink"/>
              </a:solidFill>
              <a:cs typeface="Arial" pitchFamily="34" charset="0"/>
            </a:endParaRPr>
          </a:p>
        </p:txBody>
      </p:sp>
      <p:pic>
        <p:nvPicPr>
          <p:cNvPr id="81923" name="Picture 3" descr="Red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23188" y="6424613"/>
            <a:ext cx="1457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 redondeado"/>
          <p:cNvSpPr/>
          <p:nvPr/>
        </p:nvSpPr>
        <p:spPr bwMode="auto">
          <a:xfrm>
            <a:off x="428596" y="1214422"/>
            <a:ext cx="7858180" cy="1643074"/>
          </a:xfrm>
          <a:prstGeom prst="roundRect">
            <a:avLst/>
          </a:prstGeom>
          <a:noFill/>
          <a:ln w="1905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 sz="3200">
              <a:solidFill>
                <a:srgbClr val="00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819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819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819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819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3819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819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38195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38195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765175"/>
            <a:ext cx="8229600" cy="583247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s-AR" sz="3600" b="1" smtClean="0">
                <a:solidFill>
                  <a:srgbClr val="66FF33"/>
                </a:solidFill>
                <a:latin typeface="Aharoni" pitchFamily="2" charset="-79"/>
                <a:cs typeface="Aharoni" pitchFamily="2" charset="-79"/>
              </a:rPr>
              <a:t>Salarios</a:t>
            </a:r>
          </a:p>
          <a:p>
            <a:pPr algn="ctr" eaLnBrk="1" hangingPunct="1">
              <a:buFontTx/>
              <a:buNone/>
            </a:pPr>
            <a:endParaRPr lang="es-AR" sz="1600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sz="1600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sz="1600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sz="1600" b="1" smtClean="0">
              <a:solidFill>
                <a:srgbClr val="66FF33"/>
              </a:solidFill>
            </a:endParaRPr>
          </a:p>
          <a:p>
            <a:pPr algn="just" eaLnBrk="1" hangingPunct="1">
              <a:buFontTx/>
              <a:buNone/>
            </a:pPr>
            <a:r>
              <a:rPr lang="es-AR" sz="2400" b="1" smtClean="0">
                <a:solidFill>
                  <a:srgbClr val="66FF33"/>
                </a:solidFill>
                <a:latin typeface="Arial" charset="0"/>
                <a:cs typeface="Arial" charset="0"/>
              </a:rPr>
              <a:t>Fuente: Evolución sueldos sector público, nivel general, privado no registrado y privado registrado: INDEC</a:t>
            </a:r>
          </a:p>
          <a:p>
            <a:pPr algn="just" eaLnBrk="1" hangingPunct="1">
              <a:buFontTx/>
              <a:buNone/>
            </a:pPr>
            <a:endParaRPr lang="es-AR" sz="1800" b="1" smtClean="0">
              <a:solidFill>
                <a:srgbClr val="66FF33"/>
              </a:solidFill>
              <a:cs typeface="Arial" charset="0"/>
            </a:endParaRPr>
          </a:p>
          <a:p>
            <a:pPr algn="just" eaLnBrk="1" hangingPunct="1">
              <a:buFontTx/>
              <a:buNone/>
            </a:pPr>
            <a:endParaRPr lang="es-AR" sz="1800" b="1" smtClean="0">
              <a:solidFill>
                <a:srgbClr val="66FF33"/>
              </a:solidFill>
            </a:endParaRPr>
          </a:p>
          <a:p>
            <a:pPr algn="just" eaLnBrk="1" hangingPunct="1">
              <a:buFontTx/>
              <a:buNone/>
            </a:pPr>
            <a:r>
              <a:rPr lang="es-AR" sz="1800" b="1" smtClean="0">
                <a:solidFill>
                  <a:srgbClr val="66FF33"/>
                </a:solidFill>
              </a:rPr>
              <a:t> </a:t>
            </a:r>
          </a:p>
          <a:p>
            <a:pPr algn="ctr" eaLnBrk="1" hangingPunct="1">
              <a:buFontTx/>
              <a:buNone/>
            </a:pPr>
            <a:endParaRPr lang="es-AR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sz="2400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sz="2400" smtClean="0">
              <a:solidFill>
                <a:srgbClr val="66FF33"/>
              </a:solidFill>
            </a:endParaRPr>
          </a:p>
        </p:txBody>
      </p:sp>
      <p:pic>
        <p:nvPicPr>
          <p:cNvPr id="78851" name="Picture 3" descr="Red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1 CuadroTexto"/>
          <p:cNvSpPr txBox="1">
            <a:spLocks noChangeArrowheads="1"/>
          </p:cNvSpPr>
          <p:nvPr/>
        </p:nvSpPr>
        <p:spPr bwMode="auto">
          <a:xfrm>
            <a:off x="611188" y="692150"/>
            <a:ext cx="8137525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800" b="1" dirty="0">
                <a:solidFill>
                  <a:srgbClr val="66FF33"/>
                </a:solidFill>
                <a:latin typeface="Calibri" pitchFamily="34" charset="0"/>
                <a:cs typeface="Arial" charset="0"/>
              </a:rPr>
              <a:t>INDICE DE SALARIOS BASE ABRIL DE 2012 = 100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400" dirty="0">
                <a:solidFill>
                  <a:srgbClr val="66FF33"/>
                </a:solidFill>
                <a:latin typeface="Calibri" pitchFamily="34" charset="0"/>
                <a:cs typeface="Arial" charset="0"/>
              </a:rPr>
              <a:t>Índice de Salarios correspondientes al mes de </a:t>
            </a:r>
            <a:r>
              <a:rPr lang="es-AR" sz="2400" b="1" dirty="0" smtClean="0">
                <a:solidFill>
                  <a:srgbClr val="66FF33"/>
                </a:solidFill>
                <a:latin typeface="Calibri" pitchFamily="34" charset="0"/>
                <a:cs typeface="Arial" charset="0"/>
              </a:rPr>
              <a:t>Abril 2014 (último mes publicado a la fecha)</a:t>
            </a:r>
            <a:endParaRPr lang="es-AR" sz="2400" dirty="0">
              <a:solidFill>
                <a:srgbClr val="66FF33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79875" name="2 CuadroTexto"/>
          <p:cNvSpPr txBox="1">
            <a:spLocks noChangeArrowheads="1"/>
          </p:cNvSpPr>
          <p:nvPr/>
        </p:nvSpPr>
        <p:spPr bwMode="auto">
          <a:xfrm>
            <a:off x="755650" y="1916113"/>
            <a:ext cx="7991475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32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400" b="1" dirty="0">
                <a:solidFill>
                  <a:srgbClr val="66FF33"/>
                </a:solidFill>
                <a:latin typeface="Calibri" pitchFamily="34" charset="0"/>
                <a:cs typeface="Arial" charset="0"/>
              </a:rPr>
              <a:t>Nivel General				</a:t>
            </a:r>
            <a:r>
              <a:rPr lang="es-AR" sz="2400" b="1" dirty="0" smtClean="0">
                <a:solidFill>
                  <a:srgbClr val="00FF00"/>
                </a:solidFill>
                <a:latin typeface="Arial" charset="0"/>
                <a:cs typeface="Arial" charset="0"/>
              </a:rPr>
              <a:t>64,52%</a:t>
            </a:r>
            <a:endParaRPr lang="es-AR" sz="2400" b="1" dirty="0">
              <a:solidFill>
                <a:srgbClr val="66FF33"/>
              </a:solidFill>
              <a:latin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 b="1" dirty="0">
              <a:solidFill>
                <a:srgbClr val="66FF33"/>
              </a:solidFill>
              <a:latin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400" b="1" dirty="0">
                <a:solidFill>
                  <a:srgbClr val="66FF33"/>
                </a:solidFill>
                <a:latin typeface="Calibri" pitchFamily="34" charset="0"/>
                <a:cs typeface="Arial" charset="0"/>
              </a:rPr>
              <a:t>Sector privado registrado 		</a:t>
            </a:r>
            <a:r>
              <a:rPr lang="es-AR" sz="2400" b="1" dirty="0" smtClean="0">
                <a:solidFill>
                  <a:srgbClr val="00FF00"/>
                </a:solidFill>
                <a:latin typeface="Arial" charset="0"/>
                <a:cs typeface="Arial" charset="0"/>
              </a:rPr>
              <a:t>63,76%</a:t>
            </a:r>
            <a:endParaRPr lang="es-AR" sz="2400" b="1" dirty="0">
              <a:solidFill>
                <a:srgbClr val="66FF33"/>
              </a:solidFill>
              <a:latin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400" b="1" dirty="0">
                <a:solidFill>
                  <a:srgbClr val="66FF33"/>
                </a:solidFill>
                <a:latin typeface="Calibri" pitchFamily="34" charset="0"/>
                <a:cs typeface="Arial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400" b="1" dirty="0">
                <a:solidFill>
                  <a:srgbClr val="66FF33"/>
                </a:solidFill>
                <a:latin typeface="Calibri" pitchFamily="34" charset="0"/>
                <a:cs typeface="Arial" charset="0"/>
              </a:rPr>
              <a:t>Privado no registrado			</a:t>
            </a:r>
            <a:r>
              <a:rPr lang="es-AR" sz="2400" b="1" dirty="0" smtClean="0">
                <a:solidFill>
                  <a:srgbClr val="00FF00"/>
                </a:solidFill>
                <a:latin typeface="Arial" charset="0"/>
                <a:cs typeface="Arial" charset="0"/>
              </a:rPr>
              <a:t>75,84%</a:t>
            </a:r>
            <a:endParaRPr lang="es-AR" sz="2400" b="1" dirty="0">
              <a:solidFill>
                <a:srgbClr val="66FF33"/>
              </a:solidFill>
              <a:latin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 b="1" dirty="0">
              <a:solidFill>
                <a:srgbClr val="66FF33"/>
              </a:solidFill>
              <a:latin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400" b="1" dirty="0">
                <a:solidFill>
                  <a:srgbClr val="66FF33"/>
                </a:solidFill>
                <a:latin typeface="Calibri" pitchFamily="34" charset="0"/>
                <a:cs typeface="Arial" charset="0"/>
              </a:rPr>
              <a:t>Sector público				</a:t>
            </a:r>
            <a:r>
              <a:rPr lang="es-AR" sz="2400" b="1" dirty="0" smtClean="0">
                <a:solidFill>
                  <a:srgbClr val="00FF00"/>
                </a:solidFill>
                <a:latin typeface="Arial" charset="0"/>
                <a:cs typeface="Arial" charset="0"/>
              </a:rPr>
              <a:t>58,73%</a:t>
            </a:r>
            <a:endParaRPr lang="es-AR" sz="2400" b="1" dirty="0">
              <a:solidFill>
                <a:srgbClr val="66FF33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79876" name="Picture 4" descr="Red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3200" b="0" i="0" u="none" strike="noStrike" cap="none" normalizeH="0" baseline="0" smtClean="0">
            <a:ln>
              <a:noFill/>
            </a:ln>
            <a:solidFill>
              <a:srgbClr val="00FF00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3200" b="0" i="0" u="none" strike="noStrike" cap="none" normalizeH="0" baseline="0" smtClean="0">
            <a:ln>
              <a:noFill/>
            </a:ln>
            <a:solidFill>
              <a:srgbClr val="00FF00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112</Words>
  <Application>Microsoft Office PowerPoint</Application>
  <PresentationFormat>Presentación en pantalla (4:3)</PresentationFormat>
  <Paragraphs>66</Paragraphs>
  <Slides>8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0" baseType="lpstr">
      <vt:lpstr>Diseño predeterminado</vt:lpstr>
      <vt:lpstr>Hoja de cálculo de Microsoft Office Excel 97-2003</vt:lpstr>
      <vt:lpstr>Diapositiva 1</vt:lpstr>
      <vt:lpstr>Diapositiva 2</vt:lpstr>
      <vt:lpstr>Diapositiva 3</vt:lpstr>
      <vt:lpstr>Cuadros comparativos </vt:lpstr>
      <vt:lpstr>Diapositiva 5</vt:lpstr>
      <vt:lpstr>Diapositiva 6</vt:lpstr>
      <vt:lpstr>Diapositiva 7</vt:lpstr>
      <vt:lpstr>Diapositiva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Andy</dc:creator>
  <cp:lastModifiedBy>Andy</cp:lastModifiedBy>
  <cp:revision>8</cp:revision>
  <dcterms:created xsi:type="dcterms:W3CDTF">2014-05-22T18:56:10Z</dcterms:created>
  <dcterms:modified xsi:type="dcterms:W3CDTF">2014-07-03T15:31:12Z</dcterms:modified>
</cp:coreProperties>
</file>