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71" r:id="rId5"/>
    <p:sldId id="270" r:id="rId6"/>
    <p:sldId id="266" r:id="rId7"/>
    <p:sldId id="263" r:id="rId8"/>
    <p:sldId id="267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8374E-8D09-4C89-8BEA-55EFE92EA6BC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D0185-DD5B-45E8-BE99-38DE987BC066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AFB07-092C-4873-9086-5D5B8982A88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1CBBF-8573-4410-BF0F-FCCB8F9976D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F225E-5D3F-4A10-ABA9-082775B0438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D0D69-882A-47D7-99EA-A3D1B34E6834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9F46B-DF48-41FD-8E61-13226733E83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8763F-5B7B-45FF-B8AE-59AD834825D1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B832E-F622-4395-8853-234F1E417913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71FED-3A42-414B-8ACB-47EA35A67C7F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AEA33-7CD6-4082-A5D9-90BF6EB7111B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ulo, gráfic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E9894-BD93-4587-B951-E751FBC38FEE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51DAD-98BC-4BD5-BC2B-76D85FFE7214}" type="slidenum">
              <a:rPr lang="es-ES_trad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Incremento del valor de las cuotas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3600" b="1">
              <a:solidFill>
                <a:srgbClr val="66FF33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Impacto en los padres</a:t>
            </a:r>
          </a:p>
        </p:txBody>
      </p:sp>
      <p:pic>
        <p:nvPicPr>
          <p:cNvPr id="72707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260350"/>
            <a:ext cx="8858250" cy="5883275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Incremento Cuotas</a:t>
            </a:r>
            <a:r>
              <a:rPr lang="es-A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AR" sz="20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conocer la repercusión en las familias respecto a las modificaciones en las cuotas.</a:t>
            </a:r>
            <a:endParaRPr lang="es-A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Encuesta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Ciudad de Buenos Aires</a:t>
            </a:r>
            <a:endParaRPr lang="es-AR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		                 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                </a:t>
            </a:r>
            <a:r>
              <a:rPr lang="es-ES_tradnl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Mayo </a:t>
            </a:r>
            <a:r>
              <a:rPr lang="es-ES_tradnl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2013    </a:t>
            </a:r>
            <a:r>
              <a:rPr lang="es-ES_tradnl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Abril 2014	Agosto 2014</a:t>
            </a:r>
            <a:endParaRPr lang="es-ES_tradnl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Inicial		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1,24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1,09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0,96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Primario/EGB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0,6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0,71	    0,68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Medio/Polimodal 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0,81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0,88	    0,79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Terciario 	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1,42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1,39	    1,44</a:t>
            </a:r>
            <a:endParaRPr lang="es-E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5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Pcia</a:t>
            </a: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de Bs. As.</a:t>
            </a:r>
            <a:endParaRPr lang="es-ES_tradnl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es-ES_tradnl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Mayo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     Mayo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	     Agosto 2014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endParaRPr lang="es-ES_tradnl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Inicial		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A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1,59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1,28		1,07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Primario/EGB 	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0,73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0,54		0,56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Medio/Polimodal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1,32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0,97		0,89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Terciario 		 </a:t>
            </a:r>
            <a:r>
              <a:rPr lang="es-E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1,64</a:t>
            </a:r>
            <a:r>
              <a:rPr lang="es-E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s-E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1,32		1,54</a:t>
            </a:r>
            <a:endParaRPr lang="es-E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5779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772400" cy="1143000"/>
          </a:xfrm>
        </p:spPr>
        <p:txBody>
          <a:bodyPr/>
          <a:lstStyle/>
          <a:p>
            <a:r>
              <a:rPr lang="es-AR" b="1" dirty="0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Cuadros comparativos</a:t>
            </a:r>
            <a:br>
              <a:rPr lang="es-AR" b="1" dirty="0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</a:br>
            <a:endParaRPr lang="es-AR" dirty="0"/>
          </a:p>
        </p:txBody>
      </p:sp>
      <p:pic>
        <p:nvPicPr>
          <p:cNvPr id="4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663597"/>
              </p:ext>
            </p:extLst>
          </p:nvPr>
        </p:nvGraphicFramePr>
        <p:xfrm>
          <a:off x="611188" y="981075"/>
          <a:ext cx="8070850" cy="515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Hoja de cálculo" r:id="rId3" imgW="7791573" imgH="1628779" progId="Excel.Sheet.8">
                  <p:embed/>
                </p:oleObj>
              </mc:Choice>
              <mc:Fallback>
                <p:oleObj name="Hoja de cálculo" r:id="rId3" imgW="7791573" imgH="1628779" progId="Excel.Sheet.8">
                  <p:embed/>
                  <p:pic>
                    <p:nvPicPr>
                      <p:cNvPr id="0" name="1 Gráfico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981075"/>
                        <a:ext cx="8070850" cy="5154613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4 CuadroTexto"/>
          <p:cNvSpPr txBox="1">
            <a:spLocks noChangeArrowheads="1"/>
          </p:cNvSpPr>
          <p:nvPr/>
        </p:nvSpPr>
        <p:spPr bwMode="auto">
          <a:xfrm>
            <a:off x="4719638" y="2917825"/>
            <a:ext cx="3571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728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437" name="5 CuadroTexto"/>
          <p:cNvSpPr txBox="1">
            <a:spLocks noChangeArrowheads="1"/>
          </p:cNvSpPr>
          <p:nvPr/>
        </p:nvSpPr>
        <p:spPr bwMode="auto">
          <a:xfrm>
            <a:off x="5799138" y="2917825"/>
            <a:ext cx="3571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789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8438" name="Picture 3" descr="Red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8 CuadroTexto"/>
          <p:cNvSpPr txBox="1">
            <a:spLocks noChangeArrowheads="1"/>
          </p:cNvSpPr>
          <p:nvPr/>
        </p:nvSpPr>
        <p:spPr bwMode="auto">
          <a:xfrm>
            <a:off x="1312863" y="201613"/>
            <a:ext cx="6643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Diciembre 2001 /  </a:t>
            </a:r>
            <a:r>
              <a:rPr lang="es-AR" sz="2800" b="1" dirty="0" smtClean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Agosto 2014</a:t>
            </a:r>
            <a:endParaRPr lang="es-AR" sz="28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440" name="8 CuadroTexto"/>
          <p:cNvSpPr txBox="1">
            <a:spLocks noChangeArrowheads="1"/>
          </p:cNvSpPr>
          <p:nvPr/>
        </p:nvSpPr>
        <p:spPr bwMode="auto">
          <a:xfrm>
            <a:off x="2700338" y="2924175"/>
            <a:ext cx="215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656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1691109" y="2420888"/>
            <a:ext cx="4537075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2" name="12 Rectángulo"/>
          <p:cNvSpPr>
            <a:spLocks noChangeArrowheads="1"/>
          </p:cNvSpPr>
          <p:nvPr/>
        </p:nvSpPr>
        <p:spPr bwMode="auto">
          <a:xfrm>
            <a:off x="1692275" y="2917825"/>
            <a:ext cx="5349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</a:t>
            </a:r>
            <a:endParaRPr lang="es-AR" sz="2000" b="1" dirty="0" smtClean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1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698601" y="2708920"/>
            <a:ext cx="345757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571500"/>
            <a:ext cx="8858250" cy="55721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 smtClean="0">
                <a:solidFill>
                  <a:srgbClr val="66FF33"/>
                </a:solidFill>
                <a:cs typeface="Arial" pitchFamily="34" charset="0"/>
              </a:rPr>
              <a:t>Valor por hora de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AR" sz="28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   500	                22	                7	                   $ 3,25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$1.000 	                22     	 	 7	           	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$3.850 	                22     	 	 7	           	    $ 25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Servicio doméstico (desde Setiembre 2013)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$25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200" b="1" dirty="0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$ 3.850</a:t>
            </a:r>
            <a:endParaRPr lang="es-ES" sz="2200" b="1" dirty="0" smtClean="0">
              <a:solidFill>
                <a:schemeClr val="folHlink"/>
              </a:solidFill>
              <a:cs typeface="Arial" pitchFamily="34" charset="0"/>
            </a:endParaRPr>
          </a:p>
        </p:txBody>
      </p:sp>
      <p:pic>
        <p:nvPicPr>
          <p:cNvPr id="81923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 bwMode="auto">
          <a:xfrm>
            <a:off x="428596" y="1214422"/>
            <a:ext cx="7858180" cy="1643074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sz="320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765175"/>
            <a:ext cx="82296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</a:t>
            </a: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2400" b="1" smtClean="0">
                <a:solidFill>
                  <a:srgbClr val="66FF33"/>
                </a:solidFill>
                <a:latin typeface="Arial" charset="0"/>
                <a:cs typeface="Arial" charset="0"/>
              </a:rPr>
              <a:t>Fuente: Evolución sueldos sector público, nivel general, privado no registrado y privado registrado: INDEC</a:t>
            </a: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  <a:cs typeface="Arial" charset="0"/>
            </a:endParaRP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smtClean="0">
              <a:solidFill>
                <a:srgbClr val="66FF33"/>
              </a:solidFill>
            </a:endParaRPr>
          </a:p>
        </p:txBody>
      </p:sp>
      <p:pic>
        <p:nvPicPr>
          <p:cNvPr id="78851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CuadroTexto"/>
          <p:cNvSpPr txBox="1">
            <a:spLocks noChangeArrowheads="1"/>
          </p:cNvSpPr>
          <p:nvPr/>
        </p:nvSpPr>
        <p:spPr bwMode="auto">
          <a:xfrm>
            <a:off x="611188" y="692150"/>
            <a:ext cx="81375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INDICE DE SALARIOS BASE ABRIL DE 2012 = 100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Índice de Salarios correspondientes al mes de </a:t>
            </a:r>
            <a:r>
              <a:rPr lang="es-AR" sz="2400" b="1" dirty="0" smtClean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Junio </a:t>
            </a:r>
            <a:r>
              <a:rPr lang="es-AR" sz="2400" b="1" dirty="0" smtClean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2014 (último mes publicado a la fecha)</a:t>
            </a:r>
            <a:endParaRPr lang="es-AR" sz="2400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9875" name="2 CuadroTexto"/>
          <p:cNvSpPr txBox="1">
            <a:spLocks noChangeArrowheads="1"/>
          </p:cNvSpPr>
          <p:nvPr/>
        </p:nvSpPr>
        <p:spPr bwMode="auto">
          <a:xfrm>
            <a:off x="755650" y="1916113"/>
            <a:ext cx="79914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32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Nivel General	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74,77%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privado registrado 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71,12%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Privado no registrado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94,39%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público	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69,67%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79876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111</Words>
  <Application>Microsoft Office PowerPoint</Application>
  <PresentationFormat>Presentación en pantalla 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Diseño predeterminado</vt:lpstr>
      <vt:lpstr>Microsoft Excel 97-2003 Worksheet</vt:lpstr>
      <vt:lpstr>Presentación de PowerPoint</vt:lpstr>
      <vt:lpstr>Presentación de PowerPoint</vt:lpstr>
      <vt:lpstr>Presentación de PowerPoint</vt:lpstr>
      <vt:lpstr>Cuadros comparativos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Andy</dc:creator>
  <cp:lastModifiedBy>Andy</cp:lastModifiedBy>
  <cp:revision>11</cp:revision>
  <dcterms:created xsi:type="dcterms:W3CDTF">2014-05-22T18:56:10Z</dcterms:created>
  <dcterms:modified xsi:type="dcterms:W3CDTF">2014-08-12T21:11:29Z</dcterms:modified>
</cp:coreProperties>
</file>