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4401E-C87B-438E-B5AD-92C662FBBC14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79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E2437-7F49-4E88-99B0-91DE56788EE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666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D28A3-927F-42FE-ABE4-50FE80E9F0CA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59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2CD27-C374-4672-9020-32FF5190003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0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2249A-C68C-4006-93F4-EDF0FBE087FC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141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68F5A-F1C5-4A08-B5D5-0596588C1DD1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620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E755B-4D0B-4859-A40D-B2A4A8B11CEF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173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C4421-0C29-48EE-9FEF-97C10E0CFD52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90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E6465-B324-4B6F-BA67-597664AC4259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378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443A1-C56C-4E53-AA68-7C877504C5E8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765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5A109-CA3D-4B55-9C4A-C5C13F091E0E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073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es-A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9BBFD-87DE-4608-8F9B-9679B736D3E7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81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75E100-03E3-424D-B7AD-F615C689AD69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01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oleObject" Target="../embeddings/Microsoft_Excel_97-2003_Worksheet1.xls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CuadroTexto"/>
          <p:cNvSpPr txBox="1">
            <a:spLocks noChangeArrowheads="1"/>
          </p:cNvSpPr>
          <p:nvPr/>
        </p:nvSpPr>
        <p:spPr bwMode="auto">
          <a:xfrm>
            <a:off x="1785938" y="1500188"/>
            <a:ext cx="56435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3600">
                <a:solidFill>
                  <a:srgbClr val="000000"/>
                </a:solidFill>
              </a:rPr>
              <a:t> </a:t>
            </a:r>
            <a:r>
              <a:rPr lang="es-AR" altLang="es-AR" sz="3600" b="1">
                <a:solidFill>
                  <a:srgbClr val="66FF33"/>
                </a:solidFill>
              </a:rPr>
              <a:t>Incremento del valor de las cuotas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3600" b="1">
              <a:solidFill>
                <a:srgbClr val="66FF33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3600" b="1">
                <a:solidFill>
                  <a:srgbClr val="66FF33"/>
                </a:solidFill>
              </a:rPr>
              <a:t>Impacto en los padres</a:t>
            </a:r>
          </a:p>
        </p:txBody>
      </p:sp>
      <p:pic>
        <p:nvPicPr>
          <p:cNvPr id="90115" name="Picture 4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06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idx="1"/>
          </p:nvPr>
        </p:nvSpPr>
        <p:spPr>
          <a:xfrm>
            <a:off x="142875" y="260350"/>
            <a:ext cx="8858250" cy="5883275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altLang="es-AR" sz="2800" b="1" smtClean="0">
                <a:solidFill>
                  <a:schemeClr val="bg1"/>
                </a:solidFill>
                <a:cs typeface="Arial" pitchFamily="34" charset="0"/>
              </a:rPr>
              <a:t>Incremento Cuotas</a:t>
            </a:r>
            <a:r>
              <a:rPr lang="es-AR" altLang="es-AR" sz="2000" b="1" smtClean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es-AR" altLang="es-AR" sz="2000" b="1" i="1" smtClean="0">
              <a:solidFill>
                <a:schemeClr val="bg1"/>
              </a:solidFill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altLang="es-AR" sz="2000" b="1" smtClean="0">
                <a:solidFill>
                  <a:schemeClr val="bg1"/>
                </a:solidFill>
                <a:cs typeface="Arial" pitchFamily="34" charset="0"/>
              </a:rPr>
              <a:t>Para conocer la repercusión en las familias respecto a las modificaciones en las cuotas.</a:t>
            </a:r>
            <a:endParaRPr lang="es-AR" altLang="es-AR" sz="2000" smtClean="0">
              <a:solidFill>
                <a:schemeClr val="bg1"/>
              </a:solidFill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AR" altLang="es-AR" sz="2000" b="1" smtClean="0">
              <a:solidFill>
                <a:schemeClr val="bg1"/>
              </a:solidFill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AR" altLang="es-AR" sz="2400" b="1" smtClean="0">
                <a:solidFill>
                  <a:schemeClr val="bg1"/>
                </a:solidFill>
                <a:cs typeface="Arial" pitchFamily="34" charset="0"/>
              </a:rPr>
              <a:t>Encuesta</a:t>
            </a:r>
            <a:endParaRPr lang="es-ES_tradnl" altLang="es-AR" sz="2400" b="1" smtClean="0">
              <a:solidFill>
                <a:schemeClr val="bg1"/>
              </a:solidFill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  <a:cs typeface="Arial" pitchFamily="34" charset="0"/>
              </a:rPr>
              <a:t>Ciudad de Buenos Aires</a:t>
            </a:r>
            <a:endParaRPr lang="es-AR" altLang="es-AR" sz="2400" b="1" smtClean="0">
              <a:solidFill>
                <a:schemeClr val="bg1"/>
              </a:solidFill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altLang="es-AR" sz="2400" b="1" smtClean="0">
                <a:solidFill>
                  <a:schemeClr val="bg1"/>
                </a:solidFill>
                <a:cs typeface="Arial" pitchFamily="34" charset="0"/>
              </a:rPr>
              <a:t> 		                      </a:t>
            </a:r>
            <a:r>
              <a:rPr lang="es-ES_tradnl" altLang="es-AR" sz="2400" b="1" smtClean="0">
                <a:solidFill>
                  <a:schemeClr val="bg1"/>
                </a:solidFill>
                <a:cs typeface="Arial" pitchFamily="34" charset="0"/>
              </a:rPr>
              <a:t>% quejas sobre total alumnos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000" b="1" smtClean="0">
              <a:solidFill>
                <a:schemeClr val="bg1"/>
              </a:solidFill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000" b="1" smtClean="0">
                <a:solidFill>
                  <a:schemeClr val="bg1"/>
                </a:solidFill>
                <a:cs typeface="Arial" pitchFamily="34" charset="0"/>
              </a:rPr>
              <a:t>			                Mayo 2013       Abril 2014	Agosto 2014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000" b="1" smtClean="0">
              <a:solidFill>
                <a:schemeClr val="bg1"/>
              </a:solidFill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  <a:cs typeface="Arial" pitchFamily="34" charset="0"/>
              </a:rPr>
              <a:t>Inicial		                 1,24	    1,09	    0,96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  <a:cs typeface="Arial" pitchFamily="34" charset="0"/>
              </a:rPr>
              <a:t>Primario/EGB  </a:t>
            </a:r>
            <a:r>
              <a:rPr lang="es-AR" altLang="es-AR" sz="2400" b="1" smtClean="0">
                <a:solidFill>
                  <a:schemeClr val="bg1"/>
                </a:solidFill>
                <a:cs typeface="Arial" pitchFamily="34" charset="0"/>
              </a:rPr>
              <a:t>	       </a:t>
            </a:r>
            <a:r>
              <a:rPr lang="es-ES_tradnl" altLang="es-AR" sz="2400" b="1" smtClean="0">
                <a:solidFill>
                  <a:schemeClr val="bg1"/>
                </a:solidFill>
                <a:cs typeface="Arial" pitchFamily="34" charset="0"/>
              </a:rPr>
              <a:t>0,6	    0,71	    0,68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  <a:cs typeface="Arial" pitchFamily="34" charset="0"/>
              </a:rPr>
              <a:t>Medio/Polimodal      </a:t>
            </a:r>
            <a:r>
              <a:rPr lang="es-AR" altLang="es-AR" sz="2400" b="1" smtClean="0">
                <a:solidFill>
                  <a:schemeClr val="bg1"/>
                </a:solidFill>
                <a:cs typeface="Arial" pitchFamily="34" charset="0"/>
              </a:rPr>
              <a:t>     0,81	    0,88	    0,79</a:t>
            </a:r>
            <a:endParaRPr lang="es-ES_tradnl" altLang="es-AR" sz="2400" b="1" smtClean="0">
              <a:solidFill>
                <a:schemeClr val="bg1"/>
              </a:solidFill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  <a:cs typeface="Arial" pitchFamily="34" charset="0"/>
              </a:rPr>
              <a:t>Terciario 	     </a:t>
            </a:r>
            <a:r>
              <a:rPr lang="es-AR" altLang="es-AR" sz="2400" b="1" smtClean="0">
                <a:solidFill>
                  <a:schemeClr val="bg1"/>
                </a:solidFill>
                <a:cs typeface="Arial" pitchFamily="34" charset="0"/>
              </a:rPr>
              <a:t>	       1,42	    1,39	    1,44</a:t>
            </a:r>
            <a:endParaRPr lang="es-ES" altLang="es-AR" sz="2400" b="1" smtClean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92163" name="Picture 3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103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idx="1"/>
          </p:nvPr>
        </p:nvSpPr>
        <p:spPr>
          <a:xfrm>
            <a:off x="179388" y="404813"/>
            <a:ext cx="8785225" cy="57213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AR" altLang="es-AR" sz="2800" b="1" smtClean="0">
                <a:solidFill>
                  <a:schemeClr val="bg1"/>
                </a:solidFill>
                <a:cs typeface="Arial" pitchFamily="34" charset="0"/>
              </a:rPr>
              <a:t>Pcia. de Bs. As.</a:t>
            </a:r>
            <a:endParaRPr lang="es-ES_tradnl" altLang="es-AR" sz="2800" b="1" smtClean="0">
              <a:solidFill>
                <a:schemeClr val="bg1"/>
              </a:solidFill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r>
              <a:rPr lang="es-ES_tradnl" altLang="es-AR" sz="3600" b="1" smtClean="0">
                <a:solidFill>
                  <a:schemeClr val="bg1"/>
                </a:solidFill>
                <a:cs typeface="Arial" pitchFamily="34" charset="0"/>
              </a:rPr>
              <a:t>	</a:t>
            </a:r>
            <a:r>
              <a:rPr lang="es-ES_tradnl" altLang="es-AR" sz="2800" b="1" smtClean="0">
                <a:solidFill>
                  <a:schemeClr val="bg1"/>
                </a:solidFill>
                <a:cs typeface="Arial" pitchFamily="34" charset="0"/>
              </a:rPr>
              <a:t> % quejas sobre total alumnos	</a:t>
            </a:r>
          </a:p>
          <a:p>
            <a:pPr eaLnBrk="1" hangingPunct="1">
              <a:buFontTx/>
              <a:buNone/>
            </a:pPr>
            <a:r>
              <a:rPr lang="es-ES_tradnl" altLang="es-AR" sz="3600" b="1" smtClean="0">
                <a:solidFill>
                  <a:schemeClr val="bg1"/>
                </a:solidFill>
                <a:cs typeface="Arial" pitchFamily="34" charset="0"/>
              </a:rPr>
              <a:t>			     </a:t>
            </a:r>
            <a:r>
              <a:rPr lang="es-ES_tradnl" altLang="es-AR" sz="2400" b="1" smtClean="0">
                <a:solidFill>
                  <a:schemeClr val="bg1"/>
                </a:solidFill>
                <a:cs typeface="Arial" pitchFamily="34" charset="0"/>
              </a:rPr>
              <a:t>Mayo 13     Mayo 14	     Agosto 2014</a:t>
            </a:r>
          </a:p>
          <a:p>
            <a:pPr eaLnBrk="1" hangingPunct="1">
              <a:buFontTx/>
              <a:buNone/>
            </a:pPr>
            <a:endParaRPr lang="es-ES_tradnl" altLang="es-AR" sz="2800" b="1" smtClean="0">
              <a:solidFill>
                <a:schemeClr val="bg1"/>
              </a:solidFill>
              <a:cs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  <a:cs typeface="Arial" pitchFamily="34" charset="0"/>
              </a:rPr>
              <a:t>Inicial		  </a:t>
            </a:r>
            <a:r>
              <a:rPr lang="es-AR" altLang="es-AR" sz="2400" b="1" smtClean="0">
                <a:solidFill>
                  <a:schemeClr val="bg1"/>
                </a:solidFill>
                <a:cs typeface="Arial" pitchFamily="34" charset="0"/>
              </a:rPr>
              <a:t>	 1,59		1,28		1,07</a:t>
            </a:r>
            <a:endParaRPr lang="es-ES_tradnl" altLang="es-AR" sz="2400" b="1" smtClean="0">
              <a:solidFill>
                <a:schemeClr val="bg1"/>
              </a:solidFill>
              <a:cs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  <a:cs typeface="Arial" pitchFamily="34" charset="0"/>
              </a:rPr>
              <a:t>Primario/EGB 	 </a:t>
            </a:r>
            <a:r>
              <a:rPr lang="es-AR" altLang="es-AR" sz="2400" b="1" smtClean="0">
                <a:solidFill>
                  <a:schemeClr val="bg1"/>
                </a:solidFill>
                <a:cs typeface="Arial" pitchFamily="34" charset="0"/>
              </a:rPr>
              <a:t>0,73		0,54		0,56</a:t>
            </a:r>
            <a:endParaRPr lang="es-ES_tradnl" altLang="es-AR" sz="2400" b="1" smtClean="0">
              <a:solidFill>
                <a:schemeClr val="bg1"/>
              </a:solidFill>
              <a:cs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  <a:cs typeface="Arial" pitchFamily="34" charset="0"/>
              </a:rPr>
              <a:t>Medio/Polimodal    </a:t>
            </a:r>
            <a:r>
              <a:rPr lang="es-AR" altLang="es-AR" sz="2400" b="1" smtClean="0">
                <a:solidFill>
                  <a:schemeClr val="bg1"/>
                </a:solidFill>
                <a:cs typeface="Arial" pitchFamily="34" charset="0"/>
              </a:rPr>
              <a:t> 1,32		0,97		0,89</a:t>
            </a:r>
            <a:endParaRPr lang="es-ES_tradnl" altLang="es-AR" sz="2400" b="1" smtClean="0">
              <a:solidFill>
                <a:schemeClr val="bg1"/>
              </a:solidFill>
              <a:cs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s-ES_tradnl" altLang="es-AR" sz="2400" b="1" smtClean="0">
                <a:solidFill>
                  <a:schemeClr val="bg1"/>
                </a:solidFill>
                <a:cs typeface="Arial" pitchFamily="34" charset="0"/>
              </a:rPr>
              <a:t>Terciario 		 </a:t>
            </a:r>
            <a:r>
              <a:rPr lang="es-ES" altLang="es-AR" sz="2400" b="1" smtClean="0">
                <a:solidFill>
                  <a:schemeClr val="bg1"/>
                </a:solidFill>
                <a:cs typeface="Arial" pitchFamily="34" charset="0"/>
              </a:rPr>
              <a:t>1,64		1,32		1,54</a:t>
            </a:r>
          </a:p>
        </p:txBody>
      </p:sp>
      <p:pic>
        <p:nvPicPr>
          <p:cNvPr id="93187" name="Picture 3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55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765175"/>
            <a:ext cx="8229600" cy="58324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AR" altLang="es-AR" sz="3600" b="1" smtClean="0">
                <a:solidFill>
                  <a:srgbClr val="66FF33"/>
                </a:solidFill>
                <a:latin typeface="Aharoni" pitchFamily="2" charset="-79"/>
                <a:cs typeface="Aharoni" pitchFamily="2" charset="-79"/>
              </a:rPr>
              <a:t>Salarios y aranceles / cuotas</a:t>
            </a:r>
          </a:p>
          <a:p>
            <a:pPr algn="ctr" eaLnBrk="1" hangingPunct="1">
              <a:buFontTx/>
              <a:buNone/>
            </a:pPr>
            <a:r>
              <a:rPr lang="es-AR" altLang="es-AR" sz="3600" b="1" smtClean="0">
                <a:solidFill>
                  <a:srgbClr val="66FF33"/>
                </a:solidFill>
                <a:latin typeface="Aharoni" pitchFamily="2" charset="-79"/>
                <a:cs typeface="Aharoni" pitchFamily="2" charset="-79"/>
              </a:rPr>
              <a:t>Cuadro comparativo</a:t>
            </a:r>
          </a:p>
          <a:p>
            <a:pPr algn="ctr" eaLnBrk="1" hangingPunct="1">
              <a:buFontTx/>
              <a:buNone/>
            </a:pPr>
            <a:endParaRPr lang="es-AR" altLang="es-AR" sz="3600" b="1" smtClean="0">
              <a:solidFill>
                <a:srgbClr val="66FF33"/>
              </a:solidFill>
              <a:latin typeface="Aharoni" pitchFamily="2" charset="-79"/>
              <a:cs typeface="Aharoni" pitchFamily="2" charset="-79"/>
            </a:endParaRPr>
          </a:p>
          <a:p>
            <a:pPr algn="ctr" eaLnBrk="1" hangingPunct="1">
              <a:buFontTx/>
              <a:buNone/>
            </a:pPr>
            <a:endParaRPr lang="es-AR" altLang="es-AR" sz="1600" b="1" smtClean="0">
              <a:solidFill>
                <a:srgbClr val="66FF33"/>
              </a:solidFill>
            </a:endParaRPr>
          </a:p>
          <a:p>
            <a:pPr algn="just" eaLnBrk="1" hangingPunct="1">
              <a:buFontTx/>
              <a:buNone/>
            </a:pPr>
            <a:r>
              <a:rPr lang="es-AR" altLang="es-AR" sz="1800" b="1" smtClean="0">
                <a:solidFill>
                  <a:srgbClr val="66FF33"/>
                </a:solidFill>
                <a:cs typeface="Arial" pitchFamily="34" charset="0"/>
              </a:rPr>
              <a:t>Fuentes: Evolución sueldos sector público, nivel general, privado no registrado y privado registrado: INDEC</a:t>
            </a:r>
          </a:p>
          <a:p>
            <a:pPr algn="just" eaLnBrk="1" hangingPunct="1">
              <a:buFontTx/>
              <a:buNone/>
            </a:pPr>
            <a:r>
              <a:rPr lang="es-AR" altLang="es-AR" sz="1800" b="1" smtClean="0">
                <a:solidFill>
                  <a:srgbClr val="66FF33"/>
                </a:solidFill>
                <a:cs typeface="Arial" pitchFamily="34" charset="0"/>
              </a:rPr>
              <a:t>Docentes exptraprogramáticos: Consejo Gremial de Enseñanza Privada.</a:t>
            </a:r>
          </a:p>
          <a:p>
            <a:pPr algn="just" eaLnBrk="1" hangingPunct="1">
              <a:buFontTx/>
              <a:buNone/>
            </a:pPr>
            <a:r>
              <a:rPr lang="es-AR" altLang="es-AR" sz="1800" b="1" smtClean="0">
                <a:solidFill>
                  <a:srgbClr val="66FF33"/>
                </a:solidFill>
                <a:cs typeface="Arial" pitchFamily="34" charset="0"/>
              </a:rPr>
              <a:t>Personal de Administración y Maestranza: Convenio Colectivo 88/90</a:t>
            </a:r>
          </a:p>
          <a:p>
            <a:pPr algn="just" eaLnBrk="1" hangingPunct="1">
              <a:buFontTx/>
              <a:buNone/>
            </a:pPr>
            <a:r>
              <a:rPr lang="es-AR" altLang="es-AR" sz="1800" b="1" smtClean="0">
                <a:solidFill>
                  <a:srgbClr val="66FF33"/>
                </a:solidFill>
                <a:cs typeface="Arial" pitchFamily="34" charset="0"/>
              </a:rPr>
              <a:t>Maestro de grado de PBA, sueldo inicial de bolsillo: Estatuto y paritarias.</a:t>
            </a:r>
          </a:p>
          <a:p>
            <a:pPr algn="just" eaLnBrk="1" hangingPunct="1">
              <a:buFontTx/>
              <a:buNone/>
            </a:pPr>
            <a:r>
              <a:rPr lang="es-AR" altLang="es-AR" sz="1800" b="1" smtClean="0">
                <a:solidFill>
                  <a:srgbClr val="66FF33"/>
                </a:solidFill>
                <a:cs typeface="Arial" pitchFamily="34" charset="0"/>
              </a:rPr>
              <a:t>Maestro de grado de CABA, sueldo inicial de bolsillo: Estatuto y paritarias.</a:t>
            </a:r>
          </a:p>
          <a:p>
            <a:pPr algn="just" eaLnBrk="1" hangingPunct="1">
              <a:buFontTx/>
              <a:buNone/>
            </a:pPr>
            <a:endParaRPr lang="es-AR" altLang="es-AR" sz="1800" b="1" smtClean="0">
              <a:solidFill>
                <a:srgbClr val="66FF33"/>
              </a:solidFill>
              <a:cs typeface="Arial" pitchFamily="34" charset="0"/>
            </a:endParaRPr>
          </a:p>
          <a:p>
            <a:pPr algn="just" eaLnBrk="1" hangingPunct="1">
              <a:buFontTx/>
              <a:buNone/>
            </a:pPr>
            <a:r>
              <a:rPr lang="es-AR" altLang="es-AR" sz="1800" b="1" smtClean="0">
                <a:solidFill>
                  <a:srgbClr val="66FF33"/>
                </a:solidFill>
                <a:cs typeface="Arial" pitchFamily="34" charset="0"/>
              </a:rPr>
              <a:t>Aranceles: Promedio de Institutos subvencionados de Ciudad de Buenos Aires y Provincia de Buenos Aires.</a:t>
            </a:r>
          </a:p>
          <a:p>
            <a:pPr algn="just" eaLnBrk="1" hangingPunct="1">
              <a:buFontTx/>
              <a:buNone/>
            </a:pPr>
            <a:endParaRPr lang="es-AR" altLang="es-AR" sz="1800" b="1" smtClean="0">
              <a:solidFill>
                <a:srgbClr val="66FF33"/>
              </a:solidFill>
              <a:cs typeface="Arial" pitchFamily="34" charset="0"/>
            </a:endParaRPr>
          </a:p>
          <a:p>
            <a:pPr algn="just" eaLnBrk="1" hangingPunct="1">
              <a:buFontTx/>
              <a:buNone/>
            </a:pPr>
            <a:endParaRPr lang="es-AR" altLang="es-AR" sz="1800" b="1" smtClean="0">
              <a:solidFill>
                <a:srgbClr val="66FF33"/>
              </a:solidFill>
            </a:endParaRPr>
          </a:p>
          <a:p>
            <a:pPr algn="just" eaLnBrk="1" hangingPunct="1">
              <a:buFontTx/>
              <a:buNone/>
            </a:pPr>
            <a:r>
              <a:rPr lang="es-AR" altLang="es-AR" sz="1800" b="1" smtClean="0">
                <a:solidFill>
                  <a:srgbClr val="66FF33"/>
                </a:solidFill>
              </a:rPr>
              <a:t> </a:t>
            </a:r>
          </a:p>
          <a:p>
            <a:pPr algn="ctr" eaLnBrk="1" hangingPunct="1">
              <a:buFontTx/>
              <a:buNone/>
            </a:pPr>
            <a:endParaRPr lang="es-AR" altLang="es-AR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altLang="es-AR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altLang="es-AR" sz="24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altLang="es-AR" sz="2400" smtClean="0">
              <a:solidFill>
                <a:srgbClr val="66FF33"/>
              </a:solidFill>
            </a:endParaRPr>
          </a:p>
        </p:txBody>
      </p:sp>
      <p:pic>
        <p:nvPicPr>
          <p:cNvPr id="94211" name="Picture 3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58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258" name="1 Gráfico"/>
          <p:cNvGraphicFramePr>
            <a:graphicFrameLocks/>
          </p:cNvGraphicFramePr>
          <p:nvPr/>
        </p:nvGraphicFramePr>
        <p:xfrm>
          <a:off x="611188" y="981075"/>
          <a:ext cx="8070850" cy="515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Hoja de cálculo" r:id="rId4" imgW="7791573" imgH="1628779" progId="Excel.Sheet.8">
                  <p:embed/>
                </p:oleObj>
              </mc:Choice>
              <mc:Fallback>
                <p:oleObj name="Hoja de cálculo" r:id="rId4" imgW="7791573" imgH="1628779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981075"/>
                        <a:ext cx="8070850" cy="5154613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59" name="4 CuadroTexto"/>
          <p:cNvSpPr txBox="1">
            <a:spLocks noChangeArrowheads="1"/>
          </p:cNvSpPr>
          <p:nvPr/>
        </p:nvSpPr>
        <p:spPr bwMode="auto">
          <a:xfrm>
            <a:off x="4719638" y="2917825"/>
            <a:ext cx="3571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728</a:t>
            </a:r>
          </a:p>
        </p:txBody>
      </p:sp>
      <p:sp>
        <p:nvSpPr>
          <p:cNvPr id="96260" name="5 CuadroTexto"/>
          <p:cNvSpPr txBox="1">
            <a:spLocks noChangeArrowheads="1"/>
          </p:cNvSpPr>
          <p:nvPr/>
        </p:nvSpPr>
        <p:spPr bwMode="auto">
          <a:xfrm>
            <a:off x="5799138" y="2917825"/>
            <a:ext cx="3571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789</a:t>
            </a:r>
          </a:p>
        </p:txBody>
      </p:sp>
      <p:pic>
        <p:nvPicPr>
          <p:cNvPr id="96261" name="Picture 3" descr="Red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188" y="6424613"/>
            <a:ext cx="1457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2" name="8 CuadroTexto"/>
          <p:cNvSpPr txBox="1">
            <a:spLocks noChangeArrowheads="1"/>
          </p:cNvSpPr>
          <p:nvPr/>
        </p:nvSpPr>
        <p:spPr bwMode="auto">
          <a:xfrm>
            <a:off x="1312863" y="201613"/>
            <a:ext cx="6643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800" b="1">
                <a:solidFill>
                  <a:srgbClr val="66FF33"/>
                </a:solidFill>
                <a:latin typeface="Calibri" pitchFamily="34" charset="0"/>
                <a:cs typeface="Arial" pitchFamily="34" charset="0"/>
              </a:rPr>
              <a:t>Diciembre 2001 /  Agosto 2014</a:t>
            </a:r>
          </a:p>
        </p:txBody>
      </p:sp>
      <p:sp>
        <p:nvSpPr>
          <p:cNvPr id="96263" name="8 CuadroTexto"/>
          <p:cNvSpPr txBox="1">
            <a:spLocks noChangeArrowheads="1"/>
          </p:cNvSpPr>
          <p:nvPr/>
        </p:nvSpPr>
        <p:spPr bwMode="auto">
          <a:xfrm>
            <a:off x="2700338" y="2924175"/>
            <a:ext cx="2159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656</a:t>
            </a:r>
          </a:p>
        </p:txBody>
      </p:sp>
      <p:cxnSp>
        <p:nvCxnSpPr>
          <p:cNvPr id="11" name="10 Conector recto"/>
          <p:cNvCxnSpPr/>
          <p:nvPr/>
        </p:nvCxnSpPr>
        <p:spPr>
          <a:xfrm>
            <a:off x="1690688" y="2420938"/>
            <a:ext cx="4537075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265" name="12 Rectángulo"/>
          <p:cNvSpPr>
            <a:spLocks noChangeArrowheads="1"/>
          </p:cNvSpPr>
          <p:nvPr/>
        </p:nvSpPr>
        <p:spPr bwMode="auto">
          <a:xfrm>
            <a:off x="1692275" y="2917825"/>
            <a:ext cx="5349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7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7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1</a:t>
            </a:r>
          </a:p>
        </p:txBody>
      </p:sp>
      <p:cxnSp>
        <p:nvCxnSpPr>
          <p:cNvPr id="12" name="11 Conector recto"/>
          <p:cNvCxnSpPr/>
          <p:nvPr/>
        </p:nvCxnSpPr>
        <p:spPr>
          <a:xfrm>
            <a:off x="2698750" y="2708275"/>
            <a:ext cx="345757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6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idx="1"/>
          </p:nvPr>
        </p:nvSpPr>
        <p:spPr>
          <a:xfrm>
            <a:off x="142875" y="571500"/>
            <a:ext cx="8858250" cy="5572125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800" b="1" dirty="0" smtClean="0">
                <a:solidFill>
                  <a:srgbClr val="66FF33"/>
                </a:solidFill>
                <a:cs typeface="Arial" pitchFamily="34" charset="0"/>
              </a:rPr>
              <a:t>Valor por hora de alumno en el colegio.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s-AR" sz="28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Arancel	Días/mes     Horas/día	  Valor hora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   500	                22	                7	                   $ 3,25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$1.000 	                22     	    7	                   $ 6,49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$3.850 	                22     	</a:t>
            </a:r>
            <a:r>
              <a:rPr lang="es-AR" sz="2400" b="1" dirty="0">
                <a:solidFill>
                  <a:srgbClr val="66FF33"/>
                </a:solidFill>
                <a:cs typeface="Arial" pitchFamily="34" charset="0"/>
              </a:rPr>
              <a:t> </a:t>
            </a: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7	            </a:t>
            </a:r>
            <a:r>
              <a:rPr lang="es-AR" sz="2400" b="1" dirty="0">
                <a:solidFill>
                  <a:srgbClr val="66FF33"/>
                </a:solidFill>
                <a:cs typeface="Arial" pitchFamily="34" charset="0"/>
              </a:rPr>
              <a:t> </a:t>
            </a: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$ 25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s-AR" sz="24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s-AR" sz="24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Valor por hora de alumno al muy buen cuidado de alguien en su casa.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Servicio doméstico (desde Setiembre 2013) con retiro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$25 la hora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s-AR" sz="2400" b="1" dirty="0" smtClean="0">
              <a:solidFill>
                <a:srgbClr val="66FF33"/>
              </a:solidFill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200" b="1" dirty="0" smtClean="0">
                <a:solidFill>
                  <a:srgbClr val="66FF33"/>
                </a:solidFill>
                <a:cs typeface="Arial" pitchFamily="34" charset="0"/>
              </a:rPr>
              <a:t>Es decir que el costo de permanencia de un hijo en el colegio recién resulta más caro que la permanencia en su casa en el caso que abone a la Institución una cuota superior a $ 3.850</a:t>
            </a:r>
            <a:endParaRPr lang="es-ES" sz="2200" b="1" dirty="0" smtClean="0">
              <a:solidFill>
                <a:schemeClr val="folHlink"/>
              </a:solidFill>
              <a:cs typeface="Arial" pitchFamily="34" charset="0"/>
            </a:endParaRPr>
          </a:p>
        </p:txBody>
      </p:sp>
      <p:pic>
        <p:nvPicPr>
          <p:cNvPr id="97283" name="Picture 3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188" y="6424613"/>
            <a:ext cx="1457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 redondeado"/>
          <p:cNvSpPr/>
          <p:nvPr/>
        </p:nvSpPr>
        <p:spPr bwMode="auto">
          <a:xfrm>
            <a:off x="428596" y="1214422"/>
            <a:ext cx="7858180" cy="1643074"/>
          </a:xfrm>
          <a:prstGeom prst="roundRect">
            <a:avLst/>
          </a:prstGeom>
          <a:noFill/>
          <a:ln w="1905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sz="3200">
              <a:solidFill>
                <a:srgbClr val="00FF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0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819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819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idx="1"/>
          </p:nvPr>
        </p:nvSpPr>
        <p:spPr>
          <a:xfrm>
            <a:off x="468313" y="765175"/>
            <a:ext cx="8229600" cy="58324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AR" altLang="es-AR" sz="3600" b="1" smtClean="0">
                <a:solidFill>
                  <a:srgbClr val="66FF33"/>
                </a:solidFill>
                <a:latin typeface="Aharoni" pitchFamily="2" charset="-79"/>
                <a:cs typeface="Aharoni" pitchFamily="2" charset="-79"/>
              </a:rPr>
              <a:t>Salarios</a:t>
            </a:r>
          </a:p>
          <a:p>
            <a:pPr algn="ctr" eaLnBrk="1" hangingPunct="1">
              <a:buFontTx/>
              <a:buNone/>
            </a:pPr>
            <a:endParaRPr lang="es-AR" altLang="es-AR" sz="16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altLang="es-AR" sz="16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altLang="es-AR" sz="16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altLang="es-AR" sz="1600" b="1" smtClean="0">
              <a:solidFill>
                <a:srgbClr val="66FF33"/>
              </a:solidFill>
            </a:endParaRPr>
          </a:p>
          <a:p>
            <a:pPr algn="just" eaLnBrk="1" hangingPunct="1">
              <a:buFontTx/>
              <a:buNone/>
            </a:pPr>
            <a:r>
              <a:rPr lang="es-AR" altLang="es-AR" sz="2400" b="1" smtClean="0">
                <a:solidFill>
                  <a:srgbClr val="66FF33"/>
                </a:solidFill>
                <a:cs typeface="Arial" pitchFamily="34" charset="0"/>
              </a:rPr>
              <a:t>Fuente: Evolución sueldos sector público, nivel general, privado no registrado y privado registrado: INDEC</a:t>
            </a:r>
          </a:p>
          <a:p>
            <a:pPr algn="just" eaLnBrk="1" hangingPunct="1">
              <a:buFontTx/>
              <a:buNone/>
            </a:pPr>
            <a:endParaRPr lang="es-AR" altLang="es-AR" sz="1800" b="1" smtClean="0">
              <a:solidFill>
                <a:srgbClr val="66FF33"/>
              </a:solidFill>
              <a:cs typeface="Arial" pitchFamily="34" charset="0"/>
            </a:endParaRPr>
          </a:p>
          <a:p>
            <a:pPr algn="just" eaLnBrk="1" hangingPunct="1">
              <a:buFontTx/>
              <a:buNone/>
            </a:pPr>
            <a:endParaRPr lang="es-AR" altLang="es-AR" sz="1800" b="1" smtClean="0">
              <a:solidFill>
                <a:srgbClr val="66FF33"/>
              </a:solidFill>
            </a:endParaRPr>
          </a:p>
          <a:p>
            <a:pPr algn="just" eaLnBrk="1" hangingPunct="1">
              <a:buFontTx/>
              <a:buNone/>
            </a:pPr>
            <a:r>
              <a:rPr lang="es-AR" altLang="es-AR" sz="1800" b="1" smtClean="0">
                <a:solidFill>
                  <a:srgbClr val="66FF33"/>
                </a:solidFill>
              </a:rPr>
              <a:t> </a:t>
            </a:r>
          </a:p>
          <a:p>
            <a:pPr algn="ctr" eaLnBrk="1" hangingPunct="1">
              <a:buFontTx/>
              <a:buNone/>
            </a:pPr>
            <a:endParaRPr lang="es-AR" altLang="es-AR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altLang="es-AR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altLang="es-AR" sz="24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altLang="es-AR" sz="2400" smtClean="0">
              <a:solidFill>
                <a:srgbClr val="66FF33"/>
              </a:solidFill>
            </a:endParaRPr>
          </a:p>
        </p:txBody>
      </p:sp>
      <p:pic>
        <p:nvPicPr>
          <p:cNvPr id="98307" name="Picture 3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22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CuadroTexto"/>
          <p:cNvSpPr txBox="1">
            <a:spLocks noChangeArrowheads="1"/>
          </p:cNvSpPr>
          <p:nvPr/>
        </p:nvSpPr>
        <p:spPr bwMode="auto">
          <a:xfrm>
            <a:off x="623888" y="404813"/>
            <a:ext cx="8137525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800" b="1">
                <a:solidFill>
                  <a:srgbClr val="66FF33"/>
                </a:solidFill>
                <a:latin typeface="Calibri" pitchFamily="34" charset="0"/>
                <a:cs typeface="Arial" pitchFamily="34" charset="0"/>
              </a:rPr>
              <a:t>INDICE DE SALARIOS BASE ABRIL DE 2012 = 100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400">
                <a:solidFill>
                  <a:srgbClr val="66FF33"/>
                </a:solidFill>
                <a:latin typeface="Calibri" pitchFamily="34" charset="0"/>
                <a:cs typeface="Arial" pitchFamily="34" charset="0"/>
              </a:rPr>
              <a:t>Índice de Salarios correspondientes al mes de </a:t>
            </a:r>
            <a:r>
              <a:rPr lang="es-AR" altLang="es-AR" sz="2400" b="1">
                <a:solidFill>
                  <a:srgbClr val="66FF33"/>
                </a:solidFill>
                <a:latin typeface="Calibri" pitchFamily="34" charset="0"/>
                <a:cs typeface="Arial" pitchFamily="34" charset="0"/>
              </a:rPr>
              <a:t>Junio 2014 (último mes publicado a la fecha)</a:t>
            </a:r>
            <a:endParaRPr lang="es-AR" altLang="es-AR" sz="2400">
              <a:solidFill>
                <a:srgbClr val="66FF33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99331" name="2 CuadroTexto"/>
          <p:cNvSpPr txBox="1">
            <a:spLocks noChangeArrowheads="1"/>
          </p:cNvSpPr>
          <p:nvPr/>
        </p:nvSpPr>
        <p:spPr bwMode="auto">
          <a:xfrm>
            <a:off x="323850" y="1651000"/>
            <a:ext cx="8567738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b="1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400" b="1">
                <a:solidFill>
                  <a:srgbClr val="66FF33"/>
                </a:solidFill>
                <a:latin typeface="Calibri" pitchFamily="34" charset="0"/>
                <a:cs typeface="Arial" pitchFamily="34" charset="0"/>
              </a:rPr>
              <a:t>Nivel General				</a:t>
            </a:r>
            <a:r>
              <a:rPr lang="es-AR" altLang="es-AR" sz="2400" b="1">
                <a:solidFill>
                  <a:srgbClr val="00FF00"/>
                </a:solidFill>
                <a:cs typeface="Arial" pitchFamily="34" charset="0"/>
              </a:rPr>
              <a:t>74,77%  	</a:t>
            </a:r>
            <a:endParaRPr lang="es-AR" altLang="es-AR" sz="2400" b="1">
              <a:solidFill>
                <a:srgbClr val="66FF33"/>
              </a:solidFill>
              <a:latin typeface="Calibri" pitchFamily="34" charset="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400" b="1">
                <a:solidFill>
                  <a:srgbClr val="66FF33"/>
                </a:solidFill>
                <a:latin typeface="Calibri" pitchFamily="34" charset="0"/>
                <a:cs typeface="Arial" pitchFamily="34" charset="0"/>
              </a:rPr>
              <a:t>Sector privado registrado 		</a:t>
            </a:r>
            <a:r>
              <a:rPr lang="es-AR" altLang="es-AR" sz="2400" b="1">
                <a:solidFill>
                  <a:srgbClr val="00FF00"/>
                </a:solidFill>
                <a:cs typeface="Arial" pitchFamily="34" charset="0"/>
              </a:rPr>
              <a:t>71,12%		</a:t>
            </a:r>
            <a:endParaRPr lang="es-AR" altLang="es-AR" sz="2400" b="1">
              <a:solidFill>
                <a:srgbClr val="66FF33"/>
              </a:solidFill>
              <a:latin typeface="Calibri" pitchFamily="34" charset="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400" b="1">
                <a:solidFill>
                  <a:srgbClr val="66FF33"/>
                </a:solidFill>
                <a:latin typeface="Calibri" pitchFamily="34" charset="0"/>
                <a:cs typeface="Arial" pitchFamily="34" charset="0"/>
              </a:rPr>
              <a:t>Privado no registrado			</a:t>
            </a:r>
            <a:r>
              <a:rPr lang="es-AR" altLang="es-AR" sz="2400" b="1">
                <a:solidFill>
                  <a:srgbClr val="00FF00"/>
                </a:solidFill>
                <a:cs typeface="Arial" pitchFamily="34" charset="0"/>
              </a:rPr>
              <a:t>94,39%	 	</a:t>
            </a:r>
            <a:endParaRPr lang="es-AR" altLang="es-AR" sz="2400" b="1">
              <a:solidFill>
                <a:srgbClr val="66FF33"/>
              </a:solidFill>
              <a:latin typeface="Calibri" pitchFamily="34" charset="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400" b="1">
                <a:solidFill>
                  <a:srgbClr val="66FF33"/>
                </a:solidFill>
                <a:latin typeface="Calibri" pitchFamily="34" charset="0"/>
                <a:cs typeface="Arial" pitchFamily="34" charset="0"/>
              </a:rPr>
              <a:t>Sector público				</a:t>
            </a:r>
            <a:r>
              <a:rPr lang="es-AR" altLang="es-AR" sz="2400" b="1">
                <a:solidFill>
                  <a:srgbClr val="00FF00"/>
                </a:solidFill>
                <a:cs typeface="Arial" pitchFamily="34" charset="0"/>
              </a:rPr>
              <a:t>69,67%	 </a:t>
            </a:r>
            <a:r>
              <a:rPr lang="es-AR" altLang="es-AR" sz="2000" b="1">
                <a:solidFill>
                  <a:srgbClr val="00FF00"/>
                </a:solidFill>
                <a:cs typeface="Arial" pitchFamily="34" charset="0"/>
              </a:rPr>
              <a:t>	</a:t>
            </a:r>
            <a:endParaRPr lang="es-AR" altLang="es-AR" sz="2000" b="1">
              <a:solidFill>
                <a:srgbClr val="66FF33"/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99332" name="Picture 4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700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200</Words>
  <Application>Microsoft Office PowerPoint</Application>
  <PresentationFormat>Presentación en pantalla (4:3)</PresentationFormat>
  <Paragraphs>78</Paragraphs>
  <Slides>8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Diseño predeterminado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Andy</dc:creator>
  <cp:lastModifiedBy>Andy</cp:lastModifiedBy>
  <cp:revision>1</cp:revision>
  <dcterms:created xsi:type="dcterms:W3CDTF">2014-09-29T15:18:37Z</dcterms:created>
  <dcterms:modified xsi:type="dcterms:W3CDTF">2014-09-29T15:20:03Z</dcterms:modified>
</cp:coreProperties>
</file>