
<file path=[Content_Types].xml><?xml version="1.0" encoding="utf-8"?>
<Types xmlns="http://schemas.openxmlformats.org/package/2006/content-types">
  <Default Extension="png" ContentType="image/png"/>
  <Default Extension="emf" ContentType="image/x-emf"/>
  <Default Extension="xls" ContentType="application/vnd.ms-excel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3" r:id="rId2"/>
  </p:sldMasterIdLst>
  <p:sldIdLst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es-A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0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theme" Target="theme/theme1.xml"/><Relationship Id="rId5" Type="http://schemas.openxmlformats.org/officeDocument/2006/relationships/slide" Target="slides/slide3.xml"/><Relationship Id="rId10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s-ES" smtClean="0"/>
              <a:t>Haga clic para modificar el estilo de subtítulo del patrón</a:t>
            </a:r>
            <a:endParaRPr lang="es-A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2BB9F34-FEE3-4BA2-B6DB-42C17212AB58}" type="slidenum">
              <a:rPr lang="es-ES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19023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9DEB238-85A7-4D75-8248-89AA5565D14A}" type="slidenum">
              <a:rPr lang="es-ES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16303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37BC0E0-E0C7-4CDD-8ACB-3DAB0E41F407}" type="slidenum">
              <a:rPr lang="es-ES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71331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65619CC-F3BC-47CD-A400-C5ED1E0D08A0}" type="slidenum">
              <a:rPr lang="es-ES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33034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9D4149-D0CA-4A54-BCBE-999122823EA1}" type="slidenum">
              <a:rPr lang="es-ES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99631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034B94D-8AC8-42E1-99AD-CB5570BBB4BF}" type="slidenum">
              <a:rPr lang="es-ES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17488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88A875B-FDAE-438B-9C39-B6D8AF3E242B}" type="slidenum">
              <a:rPr lang="es-ES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42833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049D6C-39F0-4BF8-9CDC-98984D0A5A83}" type="slidenum">
              <a:rPr lang="es-ES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02541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AR" noProof="0" smtClean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046474-5015-42A5-9F29-273204EDA01B}" type="slidenum">
              <a:rPr lang="es-ES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63602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EF941A2-FD10-479D-8778-CB100D865D77}" type="slidenum">
              <a:rPr lang="es-ES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59613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3E0896B-E134-4AAA-9C67-909003299341}" type="slidenum">
              <a:rPr lang="es-ES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60280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ítulo y tabl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abla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 rtlCol="0">
            <a:normAutofit/>
          </a:bodyPr>
          <a:lstStyle/>
          <a:p>
            <a:pPr lvl="0"/>
            <a:endParaRPr lang="es-AR" noProof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C20880-AD5F-4284-A51C-AF5D84EC679C}" type="slidenum">
              <a:rPr lang="es-ES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390186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s-ES" smtClean="0"/>
              <a:t>Haga clic para modificar el estilo de subtítulo del patrón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itchFamily="34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itchFamily="34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itchFamily="34" charset="0"/>
              </a:defRPr>
            </a:lvl1pPr>
          </a:lstStyle>
          <a:p>
            <a:pPr>
              <a:defRPr/>
            </a:pPr>
            <a:fld id="{71D8C8A9-531E-46E9-AD97-B444B620AE3B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959053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itchFamily="34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itchFamily="34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itchFamily="34" charset="0"/>
              </a:defRPr>
            </a:lvl1pPr>
          </a:lstStyle>
          <a:p>
            <a:pPr>
              <a:defRPr/>
            </a:pPr>
            <a:fld id="{542D6BCC-7408-4474-836D-48E022102436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0674166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itchFamily="34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itchFamily="34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itchFamily="34" charset="0"/>
              </a:defRPr>
            </a:lvl1pPr>
          </a:lstStyle>
          <a:p>
            <a:pPr>
              <a:defRPr/>
            </a:pPr>
            <a:fld id="{E666A0A3-2F81-4C62-87AF-BAA61B8CFD1E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7016457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itchFamily="34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itchFamily="34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itchFamily="34" charset="0"/>
              </a:defRPr>
            </a:lvl1pPr>
          </a:lstStyle>
          <a:p>
            <a:pPr>
              <a:defRPr/>
            </a:pPr>
            <a:fld id="{5CE92291-DFE7-4A9F-BC03-C8C8775FDF9A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6825037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itchFamily="34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itchFamily="34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itchFamily="34" charset="0"/>
              </a:defRPr>
            </a:lvl1pPr>
          </a:lstStyle>
          <a:p>
            <a:pPr>
              <a:defRPr/>
            </a:pPr>
            <a:fld id="{6D72B500-48BB-46B8-BBC7-81B6B3C6EF82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9421405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itchFamily="34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itchFamily="34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itchFamily="34" charset="0"/>
              </a:defRPr>
            </a:lvl1pPr>
          </a:lstStyle>
          <a:p>
            <a:pPr>
              <a:defRPr/>
            </a:pPr>
            <a:fld id="{2F6CF05C-D7EE-4AF3-9BBE-DD0589CCF62C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280361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itchFamily="34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itchFamily="34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itchFamily="34" charset="0"/>
              </a:defRPr>
            </a:lvl1pPr>
          </a:lstStyle>
          <a:p>
            <a:pPr>
              <a:defRPr/>
            </a:pPr>
            <a:fld id="{5256B8BB-9375-4BA2-B827-4615119817AE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2716867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itchFamily="34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itchFamily="34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itchFamily="34" charset="0"/>
              </a:defRPr>
            </a:lvl1pPr>
          </a:lstStyle>
          <a:p>
            <a:pPr>
              <a:defRPr/>
            </a:pPr>
            <a:fld id="{59F59727-5E6C-445E-96D9-7D24A11ABAB9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9518800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AR" noProof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itchFamily="34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itchFamily="34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itchFamily="34" charset="0"/>
              </a:defRPr>
            </a:lvl1pPr>
          </a:lstStyle>
          <a:p>
            <a:pPr>
              <a:defRPr/>
            </a:pPr>
            <a:fld id="{33CB2A58-55B5-49CF-9576-B59DC1449966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3179897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itchFamily="34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itchFamily="34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itchFamily="34" charset="0"/>
              </a:defRPr>
            </a:lvl1pPr>
          </a:lstStyle>
          <a:p>
            <a:pPr>
              <a:defRPr/>
            </a:pPr>
            <a:fld id="{9060921E-E385-4B43-BA90-9A2333D2D4A5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0826907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itchFamily="34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itchFamily="34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itchFamily="34" charset="0"/>
              </a:defRPr>
            </a:lvl1pPr>
          </a:lstStyle>
          <a:p>
            <a:pPr>
              <a:defRPr/>
            </a:pPr>
            <a:fld id="{24F3FE6A-EB98-488E-9C04-2C39F2C1EC97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749315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AR" smtClean="0"/>
              <a:t>Haga clic para cambiar el estilo de título	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AR" smtClean="0"/>
              <a:t>Haga clic para modificar el estilo de texto del patrón</a:t>
            </a:r>
          </a:p>
          <a:p>
            <a:pPr lvl="1"/>
            <a:r>
              <a:rPr lang="es-ES" altLang="es-AR" smtClean="0"/>
              <a:t>Segundo nivel</a:t>
            </a:r>
          </a:p>
          <a:p>
            <a:pPr lvl="2"/>
            <a:r>
              <a:rPr lang="es-ES" altLang="es-AR" smtClean="0"/>
              <a:t>Tercer nivel</a:t>
            </a:r>
          </a:p>
          <a:p>
            <a:pPr lvl="3"/>
            <a:r>
              <a:rPr lang="es-ES" altLang="es-AR" smtClean="0"/>
              <a:t>Cuarto nivel</a:t>
            </a:r>
          </a:p>
          <a:p>
            <a:pPr lvl="4"/>
            <a:r>
              <a:rPr lang="es-ES" altLang="es-AR" smtClean="0"/>
              <a:t>Quinto nivel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6DB161C-894E-45C0-B393-FB0318F0BEBE}" type="slidenum">
              <a:rPr lang="es-ES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56118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s-A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AR" smtClean="0"/>
              <a:t>Haga clic para cambiar el estilo de título	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AR" smtClean="0"/>
              <a:t>Haga clic para modificar el estilo de texto del patrón</a:t>
            </a:r>
          </a:p>
          <a:p>
            <a:pPr lvl="1"/>
            <a:r>
              <a:rPr lang="es-ES" altLang="es-AR" smtClean="0"/>
              <a:t>Segundo nivel</a:t>
            </a:r>
          </a:p>
          <a:p>
            <a:pPr lvl="2"/>
            <a:r>
              <a:rPr lang="es-ES" altLang="es-AR" smtClean="0"/>
              <a:t>Tercer nivel</a:t>
            </a:r>
          </a:p>
          <a:p>
            <a:pPr lvl="3"/>
            <a:r>
              <a:rPr lang="es-ES" altLang="es-AR" smtClean="0"/>
              <a:t>Cuarto nivel</a:t>
            </a:r>
          </a:p>
          <a:p>
            <a:pPr lvl="4"/>
            <a:r>
              <a:rPr lang="es-ES" altLang="es-AR" smtClean="0"/>
              <a:t>Quinto nivel</a:t>
            </a:r>
          </a:p>
        </p:txBody>
      </p:sp>
      <p:sp>
        <p:nvSpPr>
          <p:cNvPr id="38707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000000"/>
                </a:solidFill>
                <a:latin typeface="Arial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s-ES"/>
          </a:p>
        </p:txBody>
      </p:sp>
      <p:sp>
        <p:nvSpPr>
          <p:cNvPr id="38707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000000"/>
                </a:solidFill>
                <a:latin typeface="Arial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s-ES"/>
          </a:p>
        </p:txBody>
      </p:sp>
      <p:sp>
        <p:nvSpPr>
          <p:cNvPr id="38707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  <a:latin typeface="Arial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56E9054-943A-4141-BBB2-C00B28E43A6B}" type="slidenum">
              <a:rPr lang="es-E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482138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s-A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Excel_97-2003_Worksheet1.xls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1.png"/><Relationship Id="rId4" Type="http://schemas.openxmlformats.org/officeDocument/2006/relationships/image" Target="../media/image2.emf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11188" y="1484313"/>
            <a:ext cx="8229600" cy="2547937"/>
          </a:xfrm>
        </p:spPr>
        <p:txBody>
          <a:bodyPr/>
          <a:lstStyle/>
          <a:p>
            <a:pPr algn="ctr" eaLnBrk="1" hangingPunct="1">
              <a:buFontTx/>
              <a:buNone/>
            </a:pPr>
            <a:r>
              <a:rPr lang="es-AR" altLang="es-AR" sz="3600" b="1" smtClean="0">
                <a:solidFill>
                  <a:srgbClr val="66FF33"/>
                </a:solidFill>
                <a:latin typeface="Aharoni" pitchFamily="2" charset="-79"/>
                <a:cs typeface="Aharoni" pitchFamily="2" charset="-79"/>
              </a:rPr>
              <a:t>Salarios, servicios y aranceles  Cuadro comparativo</a:t>
            </a:r>
          </a:p>
          <a:p>
            <a:pPr algn="ctr" eaLnBrk="1" hangingPunct="1">
              <a:buFontTx/>
              <a:buNone/>
            </a:pPr>
            <a:endParaRPr lang="es-AR" altLang="es-AR" sz="3600" b="1" smtClean="0">
              <a:solidFill>
                <a:srgbClr val="66FF33"/>
              </a:solidFill>
              <a:latin typeface="Aharoni" pitchFamily="2" charset="-79"/>
              <a:cs typeface="Aharoni" pitchFamily="2" charset="-79"/>
            </a:endParaRPr>
          </a:p>
          <a:p>
            <a:pPr algn="ctr" eaLnBrk="1" hangingPunct="1">
              <a:buFontTx/>
              <a:buNone/>
            </a:pPr>
            <a:endParaRPr lang="es-AR" altLang="es-AR" sz="1600" b="1" smtClean="0">
              <a:solidFill>
                <a:srgbClr val="66FF33"/>
              </a:solidFill>
            </a:endParaRPr>
          </a:p>
          <a:p>
            <a:pPr algn="just" eaLnBrk="1" hangingPunct="1">
              <a:buFontTx/>
              <a:buNone/>
            </a:pPr>
            <a:endParaRPr lang="es-AR" altLang="es-AR" sz="1800" b="1" smtClean="0">
              <a:solidFill>
                <a:srgbClr val="66FF33"/>
              </a:solidFill>
              <a:cs typeface="Arial" pitchFamily="34" charset="0"/>
            </a:endParaRPr>
          </a:p>
          <a:p>
            <a:pPr algn="just" eaLnBrk="1" hangingPunct="1">
              <a:buFontTx/>
              <a:buNone/>
            </a:pPr>
            <a:endParaRPr lang="es-AR" altLang="es-AR" sz="1800" b="1" smtClean="0">
              <a:solidFill>
                <a:srgbClr val="66FF33"/>
              </a:solidFill>
            </a:endParaRPr>
          </a:p>
          <a:p>
            <a:pPr algn="just" eaLnBrk="1" hangingPunct="1">
              <a:buFontTx/>
              <a:buNone/>
            </a:pPr>
            <a:r>
              <a:rPr lang="es-AR" altLang="es-AR" sz="1800" b="1" smtClean="0">
                <a:solidFill>
                  <a:srgbClr val="66FF33"/>
                </a:solidFill>
              </a:rPr>
              <a:t> </a:t>
            </a:r>
          </a:p>
          <a:p>
            <a:pPr algn="ctr" eaLnBrk="1" hangingPunct="1">
              <a:buFontTx/>
              <a:buNone/>
            </a:pPr>
            <a:endParaRPr lang="es-AR" altLang="es-AR" b="1" smtClean="0">
              <a:solidFill>
                <a:srgbClr val="66FF33"/>
              </a:solidFill>
            </a:endParaRPr>
          </a:p>
          <a:p>
            <a:pPr algn="ctr" eaLnBrk="1" hangingPunct="1">
              <a:buFontTx/>
              <a:buNone/>
            </a:pPr>
            <a:endParaRPr lang="es-AR" altLang="es-AR" b="1" smtClean="0">
              <a:solidFill>
                <a:srgbClr val="66FF33"/>
              </a:solidFill>
            </a:endParaRPr>
          </a:p>
          <a:p>
            <a:pPr algn="ctr" eaLnBrk="1" hangingPunct="1">
              <a:buFontTx/>
              <a:buNone/>
            </a:pPr>
            <a:endParaRPr lang="es-AR" altLang="es-AR" sz="2400" b="1" smtClean="0">
              <a:solidFill>
                <a:srgbClr val="66FF33"/>
              </a:solidFill>
            </a:endParaRPr>
          </a:p>
          <a:p>
            <a:pPr algn="ctr" eaLnBrk="1" hangingPunct="1">
              <a:buFontTx/>
              <a:buNone/>
            </a:pPr>
            <a:endParaRPr lang="es-AR" altLang="es-AR" sz="2400" smtClean="0">
              <a:solidFill>
                <a:srgbClr val="66FF33"/>
              </a:solidFill>
            </a:endParaRPr>
          </a:p>
        </p:txBody>
      </p:sp>
      <p:pic>
        <p:nvPicPr>
          <p:cNvPr id="71683" name="Picture 3" descr="Redes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6025" y="6424613"/>
            <a:ext cx="1577975" cy="433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377075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2706" name="1 Gráfico"/>
          <p:cNvGraphicFramePr>
            <a:graphicFrameLocks/>
          </p:cNvGraphicFramePr>
          <p:nvPr/>
        </p:nvGraphicFramePr>
        <p:xfrm>
          <a:off x="728663" y="236538"/>
          <a:ext cx="8061325" cy="6257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7" name="Hoja de cálculo" r:id="rId3" imgW="7781855" imgH="2552762" progId="Excel.Sheet.8">
                  <p:embed/>
                </p:oleObj>
              </mc:Choice>
              <mc:Fallback>
                <p:oleObj name="Hoja de cálculo" r:id="rId3" imgW="7781855" imgH="2552762" progId="Excel.Sheet.8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8663" y="236538"/>
                        <a:ext cx="8061325" cy="6257925"/>
                      </a:xfrm>
                      <a:prstGeom prst="rect">
                        <a:avLst/>
                      </a:prstGeom>
                      <a:solidFill>
                        <a:srgbClr val="C0C0C0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2707" name="4 CuadroTexto"/>
          <p:cNvSpPr txBox="1">
            <a:spLocks noChangeArrowheads="1"/>
          </p:cNvSpPr>
          <p:nvPr/>
        </p:nvSpPr>
        <p:spPr bwMode="auto">
          <a:xfrm>
            <a:off x="4862513" y="2924175"/>
            <a:ext cx="357187" cy="132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s-AR" altLang="es-AR" sz="2000" b="1">
                <a:solidFill>
                  <a:srgbClr val="FFFFFF"/>
                </a:solidFill>
                <a:latin typeface="Calibri" pitchFamily="34" charset="0"/>
              </a:rPr>
              <a:t>1078</a:t>
            </a:r>
          </a:p>
        </p:txBody>
      </p:sp>
      <p:sp>
        <p:nvSpPr>
          <p:cNvPr id="72708" name="5 CuadroTexto"/>
          <p:cNvSpPr txBox="1">
            <a:spLocks noChangeArrowheads="1"/>
          </p:cNvSpPr>
          <p:nvPr/>
        </p:nvSpPr>
        <p:spPr bwMode="auto">
          <a:xfrm>
            <a:off x="5870575" y="2924175"/>
            <a:ext cx="357188" cy="132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s-AR" altLang="es-AR" sz="2000" b="1">
                <a:solidFill>
                  <a:srgbClr val="FFFFFF"/>
                </a:solidFill>
                <a:latin typeface="Calibri" pitchFamily="34" charset="0"/>
              </a:rPr>
              <a:t>1221</a:t>
            </a:r>
          </a:p>
        </p:txBody>
      </p:sp>
      <p:pic>
        <p:nvPicPr>
          <p:cNvPr id="72709" name="Picture 3" descr="Redes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23188" y="6424613"/>
            <a:ext cx="14573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2710" name="8 CuadroTexto"/>
          <p:cNvSpPr txBox="1">
            <a:spLocks noChangeArrowheads="1"/>
          </p:cNvSpPr>
          <p:nvPr/>
        </p:nvSpPr>
        <p:spPr bwMode="auto">
          <a:xfrm>
            <a:off x="1600200" y="404813"/>
            <a:ext cx="6643688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s-AR" altLang="es-AR" sz="2800" b="1">
                <a:solidFill>
                  <a:srgbClr val="333399"/>
                </a:solidFill>
                <a:latin typeface="Calibri" pitchFamily="34" charset="0"/>
              </a:rPr>
              <a:t>Diciembre 2001 / Setiembre 2015</a:t>
            </a:r>
          </a:p>
        </p:txBody>
      </p:sp>
      <p:sp>
        <p:nvSpPr>
          <p:cNvPr id="72711" name="8 CuadroTexto"/>
          <p:cNvSpPr txBox="1">
            <a:spLocks noChangeArrowheads="1"/>
          </p:cNvSpPr>
          <p:nvPr/>
        </p:nvSpPr>
        <p:spPr bwMode="auto">
          <a:xfrm>
            <a:off x="2916238" y="2924175"/>
            <a:ext cx="215900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s-AR" altLang="es-AR" sz="2000" b="1">
                <a:solidFill>
                  <a:srgbClr val="FFFFFF"/>
                </a:solidFill>
                <a:latin typeface="Calibri" pitchFamily="34" charset="0"/>
              </a:rPr>
              <a:t>891</a:t>
            </a:r>
          </a:p>
        </p:txBody>
      </p:sp>
      <p:cxnSp>
        <p:nvCxnSpPr>
          <p:cNvPr id="11" name="10 Conector recto"/>
          <p:cNvCxnSpPr/>
          <p:nvPr/>
        </p:nvCxnSpPr>
        <p:spPr>
          <a:xfrm>
            <a:off x="1963738" y="2133600"/>
            <a:ext cx="4306887" cy="0"/>
          </a:xfrm>
          <a:prstGeom prst="line">
            <a:avLst/>
          </a:prstGeom>
          <a:ln w="5715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713" name="12 Rectángulo"/>
          <p:cNvSpPr>
            <a:spLocks noChangeArrowheads="1"/>
          </p:cNvSpPr>
          <p:nvPr/>
        </p:nvSpPr>
        <p:spPr bwMode="auto">
          <a:xfrm>
            <a:off x="1876425" y="2943225"/>
            <a:ext cx="392113" cy="132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s-AR" altLang="es-AR" sz="2000" b="1">
                <a:solidFill>
                  <a:srgbClr val="FFFFFF"/>
                </a:solidFill>
                <a:latin typeface="Calibri" pitchFamily="34" charset="0"/>
              </a:rPr>
              <a:t>1036</a:t>
            </a:r>
          </a:p>
        </p:txBody>
      </p:sp>
      <p:cxnSp>
        <p:nvCxnSpPr>
          <p:cNvPr id="12" name="11 Conector recto"/>
          <p:cNvCxnSpPr/>
          <p:nvPr/>
        </p:nvCxnSpPr>
        <p:spPr>
          <a:xfrm>
            <a:off x="2828925" y="2565400"/>
            <a:ext cx="3441700" cy="0"/>
          </a:xfrm>
          <a:prstGeom prst="line">
            <a:avLst/>
          </a:prstGeom>
          <a:ln w="571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032793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1 CuadroTexto"/>
          <p:cNvSpPr txBox="1">
            <a:spLocks noChangeArrowheads="1"/>
          </p:cNvSpPr>
          <p:nvPr/>
        </p:nvSpPr>
        <p:spPr bwMode="auto">
          <a:xfrm>
            <a:off x="1785938" y="1500188"/>
            <a:ext cx="5643562" cy="2308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s-AR" altLang="es-AR" sz="3600">
                <a:solidFill>
                  <a:srgbClr val="000000"/>
                </a:solidFill>
              </a:rPr>
              <a:t> </a:t>
            </a:r>
            <a:r>
              <a:rPr lang="es-AR" altLang="es-AR" sz="3600" b="1">
                <a:solidFill>
                  <a:srgbClr val="66FF33"/>
                </a:solidFill>
              </a:rPr>
              <a:t>Incremento del valor de las cuotas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s-AR" altLang="es-AR" sz="3600" b="1">
              <a:solidFill>
                <a:srgbClr val="66FF33"/>
              </a:solidFill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s-AR" altLang="es-AR" sz="3600" b="1">
                <a:solidFill>
                  <a:srgbClr val="66FF33"/>
                </a:solidFill>
              </a:rPr>
              <a:t>Impacto en los padres</a:t>
            </a:r>
          </a:p>
        </p:txBody>
      </p:sp>
      <p:pic>
        <p:nvPicPr>
          <p:cNvPr id="73731" name="Picture 4" descr="Redes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6025" y="6424613"/>
            <a:ext cx="1577975" cy="433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361482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/>
          <p:cNvSpPr>
            <a:spLocks noGrp="1" noChangeArrowheads="1"/>
          </p:cNvSpPr>
          <p:nvPr>
            <p:ph idx="1"/>
          </p:nvPr>
        </p:nvSpPr>
        <p:spPr>
          <a:xfrm>
            <a:off x="142875" y="260350"/>
            <a:ext cx="8858250" cy="5113338"/>
          </a:xfrm>
          <a:ln>
            <a:solidFill>
              <a:schemeClr val="bg1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>
              <a:lnSpc>
                <a:spcPct val="80000"/>
              </a:lnSpc>
              <a:buFontTx/>
              <a:buNone/>
            </a:pPr>
            <a:r>
              <a:rPr lang="es-AR" altLang="es-AR" sz="2800" b="1" smtClean="0">
                <a:solidFill>
                  <a:schemeClr val="bg1"/>
                </a:solidFill>
              </a:rPr>
              <a:t>Incremento Cuotas</a:t>
            </a:r>
            <a:r>
              <a:rPr lang="es-AR" altLang="es-AR" sz="2000" b="1" smtClean="0">
                <a:solidFill>
                  <a:schemeClr val="bg1"/>
                </a:solidFill>
              </a:rPr>
              <a:t> </a:t>
            </a:r>
            <a:endParaRPr lang="es-AR" altLang="es-AR" sz="2000" b="1" i="1" smtClean="0">
              <a:solidFill>
                <a:schemeClr val="bg1"/>
              </a:solidFill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s-AR" altLang="es-AR" sz="2000" b="1" smtClean="0">
                <a:solidFill>
                  <a:srgbClr val="66FF33"/>
                </a:solidFill>
              </a:rPr>
              <a:t>Para conocer la repercusión en las familias respecto a las modificaciones en las cuotas.</a:t>
            </a:r>
            <a:endParaRPr lang="es-AR" altLang="es-AR" sz="2000" smtClean="0">
              <a:solidFill>
                <a:srgbClr val="66FF33"/>
              </a:solidFill>
            </a:endParaRPr>
          </a:p>
          <a:p>
            <a:pPr algn="ctr" eaLnBrk="1" hangingPunct="1">
              <a:lnSpc>
                <a:spcPct val="80000"/>
              </a:lnSpc>
              <a:buFontTx/>
              <a:buNone/>
            </a:pPr>
            <a:endParaRPr lang="es-AR" altLang="es-AR" sz="2000" b="1" smtClean="0">
              <a:solidFill>
                <a:srgbClr val="66FF33"/>
              </a:solidFill>
            </a:endParaRPr>
          </a:p>
          <a:p>
            <a:pPr algn="ctr" eaLnBrk="1" hangingPunct="1">
              <a:lnSpc>
                <a:spcPct val="80000"/>
              </a:lnSpc>
              <a:buFontTx/>
              <a:buNone/>
            </a:pPr>
            <a:r>
              <a:rPr lang="es-AR" altLang="es-AR" sz="2400" b="1" smtClean="0">
                <a:solidFill>
                  <a:srgbClr val="66FF33"/>
                </a:solidFill>
              </a:rPr>
              <a:t>Encuesta</a:t>
            </a:r>
            <a:endParaRPr lang="es-ES_tradnl" altLang="es-AR" sz="2400" b="1" smtClean="0">
              <a:solidFill>
                <a:srgbClr val="66FF33"/>
              </a:solidFill>
            </a:endParaRPr>
          </a:p>
          <a:p>
            <a:pPr algn="ctr" eaLnBrk="1" hangingPunct="1">
              <a:lnSpc>
                <a:spcPct val="80000"/>
              </a:lnSpc>
              <a:buFontTx/>
              <a:buNone/>
            </a:pPr>
            <a:r>
              <a:rPr lang="es-ES_tradnl" altLang="es-AR" sz="2400" b="1" smtClean="0">
                <a:solidFill>
                  <a:srgbClr val="66FF33"/>
                </a:solidFill>
              </a:rPr>
              <a:t>Ciudad de Buenos Aires</a:t>
            </a:r>
            <a:endParaRPr lang="es-AR" altLang="es-AR" sz="2400" b="1" smtClean="0">
              <a:solidFill>
                <a:srgbClr val="66FF33"/>
              </a:solidFill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s-AR" altLang="es-AR" sz="2400" b="1" smtClean="0">
                <a:solidFill>
                  <a:srgbClr val="66FF33"/>
                </a:solidFill>
              </a:rPr>
              <a:t> 		                      </a:t>
            </a:r>
            <a:r>
              <a:rPr lang="es-ES_tradnl" altLang="es-AR" sz="2400" b="1" smtClean="0">
                <a:solidFill>
                  <a:srgbClr val="66FF33"/>
                </a:solidFill>
              </a:rPr>
              <a:t>% quejas sobre total alumnos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es-ES_tradnl" altLang="es-AR" sz="2000" b="1" smtClean="0">
              <a:solidFill>
                <a:srgbClr val="66FF33"/>
              </a:solidFill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s-ES_tradnl" altLang="es-AR" sz="2000" b="1" smtClean="0">
                <a:solidFill>
                  <a:srgbClr val="66FF33"/>
                </a:solidFill>
              </a:rPr>
              <a:t>			        Abril 2014	 Ago 2014     Abril 15	Ago 15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es-ES_tradnl" altLang="es-AR" sz="2000" b="1" smtClean="0">
              <a:solidFill>
                <a:srgbClr val="66FF33"/>
              </a:solidFill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s-ES_tradnl" altLang="es-AR" sz="2400" b="1" smtClean="0">
                <a:solidFill>
                  <a:srgbClr val="66FF33"/>
                </a:solidFill>
              </a:rPr>
              <a:t>Inicial		         1,09	    0,96	0,91	0,88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s-ES_tradnl" altLang="es-AR" sz="2400" b="1" smtClean="0">
                <a:solidFill>
                  <a:srgbClr val="66FF33"/>
                </a:solidFill>
              </a:rPr>
              <a:t>Primario/EGB  </a:t>
            </a:r>
            <a:r>
              <a:rPr lang="es-AR" altLang="es-AR" sz="2400" b="1" smtClean="0">
                <a:solidFill>
                  <a:srgbClr val="66FF33"/>
                </a:solidFill>
              </a:rPr>
              <a:t>      </a:t>
            </a:r>
            <a:r>
              <a:rPr lang="es-ES_tradnl" altLang="es-AR" sz="2400" b="1" smtClean="0">
                <a:solidFill>
                  <a:srgbClr val="66FF33"/>
                </a:solidFill>
              </a:rPr>
              <a:t>0,71	    0,68	0,66	0,63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s-ES_tradnl" altLang="es-AR" sz="2400" b="1" smtClean="0">
                <a:solidFill>
                  <a:srgbClr val="66FF33"/>
                </a:solidFill>
              </a:rPr>
              <a:t>Medio/Polimodal   </a:t>
            </a:r>
            <a:r>
              <a:rPr lang="es-AR" altLang="es-AR" sz="2400" b="1" smtClean="0">
                <a:solidFill>
                  <a:srgbClr val="66FF33"/>
                </a:solidFill>
              </a:rPr>
              <a:t>0,88	    0,79	0,82	0,81</a:t>
            </a:r>
            <a:endParaRPr lang="es-ES_tradnl" altLang="es-AR" sz="2400" b="1" smtClean="0">
              <a:solidFill>
                <a:srgbClr val="66FF33"/>
              </a:solidFill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s-ES_tradnl" altLang="es-AR" sz="2400" b="1" smtClean="0">
                <a:solidFill>
                  <a:srgbClr val="66FF33"/>
                </a:solidFill>
              </a:rPr>
              <a:t>Terciario 	     </a:t>
            </a:r>
            <a:r>
              <a:rPr lang="es-AR" altLang="es-AR" sz="2400" b="1" smtClean="0">
                <a:solidFill>
                  <a:srgbClr val="66FF33"/>
                </a:solidFill>
              </a:rPr>
              <a:t>     1,39	    1,44	1,43	1,38</a:t>
            </a:r>
            <a:endParaRPr lang="es-ES" altLang="es-AR" sz="2400" b="1" smtClean="0">
              <a:solidFill>
                <a:srgbClr val="66FF33"/>
              </a:solidFill>
            </a:endParaRPr>
          </a:p>
        </p:txBody>
      </p:sp>
      <p:pic>
        <p:nvPicPr>
          <p:cNvPr id="74755" name="Picture 3" descr="Redes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6025" y="6424613"/>
            <a:ext cx="1577975" cy="433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595853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/>
          <p:cNvSpPr>
            <a:spLocks noGrp="1" noChangeArrowheads="1"/>
          </p:cNvSpPr>
          <p:nvPr>
            <p:ph idx="1"/>
          </p:nvPr>
        </p:nvSpPr>
        <p:spPr>
          <a:xfrm>
            <a:off x="179388" y="404813"/>
            <a:ext cx="8785225" cy="5721350"/>
          </a:xfrm>
        </p:spPr>
        <p:txBody>
          <a:bodyPr/>
          <a:lstStyle/>
          <a:p>
            <a:pPr algn="ctr" eaLnBrk="1" hangingPunct="1">
              <a:buFontTx/>
              <a:buNone/>
            </a:pPr>
            <a:r>
              <a:rPr lang="es-AR" altLang="es-AR" sz="2800" b="1" smtClean="0">
                <a:solidFill>
                  <a:srgbClr val="66FF33"/>
                </a:solidFill>
              </a:rPr>
              <a:t>Pcia. de Bs. As.</a:t>
            </a:r>
            <a:endParaRPr lang="es-ES_tradnl" altLang="es-AR" sz="2800" b="1" smtClean="0">
              <a:solidFill>
                <a:srgbClr val="66FF33"/>
              </a:solidFill>
            </a:endParaRPr>
          </a:p>
          <a:p>
            <a:pPr algn="ctr" eaLnBrk="1" hangingPunct="1">
              <a:buFontTx/>
              <a:buNone/>
            </a:pPr>
            <a:r>
              <a:rPr lang="es-ES_tradnl" altLang="es-AR" sz="3600" b="1" smtClean="0">
                <a:solidFill>
                  <a:srgbClr val="66FF33"/>
                </a:solidFill>
              </a:rPr>
              <a:t>	</a:t>
            </a:r>
            <a:r>
              <a:rPr lang="es-ES_tradnl" altLang="es-AR" sz="2800" b="1" smtClean="0">
                <a:solidFill>
                  <a:srgbClr val="66FF33"/>
                </a:solidFill>
              </a:rPr>
              <a:t> % quejas sobre total alumnos	</a:t>
            </a:r>
          </a:p>
          <a:p>
            <a:pPr eaLnBrk="1" hangingPunct="1">
              <a:buFontTx/>
              <a:buNone/>
            </a:pPr>
            <a:r>
              <a:rPr lang="es-ES_tradnl" altLang="es-AR" sz="3600" b="1" smtClean="0">
                <a:solidFill>
                  <a:srgbClr val="66FF33"/>
                </a:solidFill>
              </a:rPr>
              <a:t>			     </a:t>
            </a:r>
            <a:r>
              <a:rPr lang="es-ES_tradnl" altLang="es-AR" sz="2400" b="1" smtClean="0">
                <a:solidFill>
                  <a:srgbClr val="66FF33"/>
                </a:solidFill>
              </a:rPr>
              <a:t>Mayo 14   Ago 14   Abril 15	Ago 15</a:t>
            </a:r>
          </a:p>
          <a:p>
            <a:pPr eaLnBrk="1" hangingPunct="1">
              <a:buFontTx/>
              <a:buNone/>
            </a:pPr>
            <a:endParaRPr lang="es-ES_tradnl" altLang="es-AR" sz="2800" b="1" smtClean="0">
              <a:solidFill>
                <a:srgbClr val="66FF33"/>
              </a:solidFill>
            </a:endParaRPr>
          </a:p>
          <a:p>
            <a:pPr eaLnBrk="1" hangingPunct="1">
              <a:buFontTx/>
              <a:buNone/>
            </a:pPr>
            <a:r>
              <a:rPr lang="es-ES_tradnl" altLang="es-AR" sz="2400" b="1" smtClean="0">
                <a:solidFill>
                  <a:srgbClr val="66FF33"/>
                </a:solidFill>
              </a:rPr>
              <a:t>Inicial		   	 </a:t>
            </a:r>
            <a:r>
              <a:rPr lang="es-AR" altLang="es-AR" sz="2400" b="1" smtClean="0">
                <a:solidFill>
                  <a:srgbClr val="66FF33"/>
                </a:solidFill>
              </a:rPr>
              <a:t>1,28	    1,07	1,02	 1,00</a:t>
            </a:r>
            <a:endParaRPr lang="es-ES_tradnl" altLang="es-AR" sz="2400" b="1" smtClean="0">
              <a:solidFill>
                <a:srgbClr val="66FF33"/>
              </a:solidFill>
            </a:endParaRPr>
          </a:p>
          <a:p>
            <a:pPr eaLnBrk="1" hangingPunct="1">
              <a:buFontTx/>
              <a:buNone/>
            </a:pPr>
            <a:r>
              <a:rPr lang="es-ES_tradnl" altLang="es-AR" sz="2400" b="1" smtClean="0">
                <a:solidFill>
                  <a:srgbClr val="66FF33"/>
                </a:solidFill>
              </a:rPr>
              <a:t>Primario/EGB 	  </a:t>
            </a:r>
            <a:r>
              <a:rPr lang="es-AR" altLang="es-AR" sz="2400" b="1" smtClean="0">
                <a:solidFill>
                  <a:srgbClr val="66FF33"/>
                </a:solidFill>
              </a:rPr>
              <a:t>0,54	    0,56	0,49	  0.38</a:t>
            </a:r>
            <a:endParaRPr lang="es-ES_tradnl" altLang="es-AR" sz="2400" b="1" smtClean="0">
              <a:solidFill>
                <a:srgbClr val="66FF33"/>
              </a:solidFill>
            </a:endParaRPr>
          </a:p>
          <a:p>
            <a:pPr eaLnBrk="1" hangingPunct="1">
              <a:buFontTx/>
              <a:buNone/>
            </a:pPr>
            <a:r>
              <a:rPr lang="es-ES_tradnl" altLang="es-AR" sz="2400" b="1" smtClean="0">
                <a:solidFill>
                  <a:srgbClr val="66FF33"/>
                </a:solidFill>
              </a:rPr>
              <a:t>Medio/Polimodal      </a:t>
            </a:r>
            <a:r>
              <a:rPr lang="es-AR" altLang="es-AR" sz="2400" b="1" smtClean="0">
                <a:solidFill>
                  <a:srgbClr val="66FF33"/>
                </a:solidFill>
              </a:rPr>
              <a:t>0,97	    0,89	0,77	  0,72</a:t>
            </a:r>
            <a:endParaRPr lang="es-ES_tradnl" altLang="es-AR" sz="2400" b="1" smtClean="0">
              <a:solidFill>
                <a:srgbClr val="66FF33"/>
              </a:solidFill>
            </a:endParaRPr>
          </a:p>
          <a:p>
            <a:pPr eaLnBrk="1" hangingPunct="1">
              <a:buFontTx/>
              <a:buNone/>
            </a:pPr>
            <a:r>
              <a:rPr lang="es-ES_tradnl" altLang="es-AR" sz="2400" b="1" smtClean="0">
                <a:solidFill>
                  <a:srgbClr val="66FF33"/>
                </a:solidFill>
              </a:rPr>
              <a:t>Terciario 		 </a:t>
            </a:r>
            <a:r>
              <a:rPr lang="es-ES" altLang="es-AR" sz="2400" b="1" smtClean="0">
                <a:solidFill>
                  <a:srgbClr val="66FF33"/>
                </a:solidFill>
              </a:rPr>
              <a:t>1,32	    1,54	1,42	  1,39</a:t>
            </a:r>
          </a:p>
        </p:txBody>
      </p:sp>
      <p:pic>
        <p:nvPicPr>
          <p:cNvPr id="75779" name="Picture 3" descr="Redes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6025" y="6424613"/>
            <a:ext cx="1577975" cy="433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592620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1954" name="Rectangle 2"/>
          <p:cNvSpPr>
            <a:spLocks noGrp="1" noChangeArrowheads="1"/>
          </p:cNvSpPr>
          <p:nvPr>
            <p:ph idx="1"/>
          </p:nvPr>
        </p:nvSpPr>
        <p:spPr>
          <a:xfrm>
            <a:off x="142875" y="377825"/>
            <a:ext cx="8858250" cy="5572125"/>
          </a:xfrm>
        </p:spPr>
        <p:txBody>
          <a:bodyPr/>
          <a:lstStyle/>
          <a:p>
            <a:pPr algn="ctr" eaLnBrk="1" hangingPunct="1">
              <a:lnSpc>
                <a:spcPct val="90000"/>
              </a:lnSpc>
              <a:buFontTx/>
              <a:buNone/>
            </a:pPr>
            <a:r>
              <a:rPr lang="es-AR" altLang="es-AR" sz="2800" b="1" smtClean="0">
                <a:solidFill>
                  <a:srgbClr val="66FF33"/>
                </a:solidFill>
                <a:cs typeface="Arial" pitchFamily="34" charset="0"/>
              </a:rPr>
              <a:t>Valor por hora de un alumno en el colegio.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s-AR" altLang="es-AR" sz="1200" b="1" smtClean="0">
              <a:solidFill>
                <a:srgbClr val="66FF33"/>
              </a:solidFill>
            </a:endParaRPr>
          </a:p>
          <a:p>
            <a:pPr algn="ctr" eaLnBrk="1" hangingPunct="1">
              <a:lnSpc>
                <a:spcPct val="90000"/>
              </a:lnSpc>
              <a:buFontTx/>
              <a:buNone/>
            </a:pPr>
            <a:r>
              <a:rPr lang="es-AR" altLang="es-AR" sz="2400" b="1" smtClean="0">
                <a:solidFill>
                  <a:srgbClr val="66FF33"/>
                </a:solidFill>
                <a:cs typeface="Arial" pitchFamily="34" charset="0"/>
              </a:rPr>
              <a:t>Arancel	Días/mes     Horas/día	  Valor hora</a:t>
            </a:r>
          </a:p>
          <a:p>
            <a:pPr algn="just" eaLnBrk="1" hangingPunct="1">
              <a:lnSpc>
                <a:spcPct val="90000"/>
              </a:lnSpc>
              <a:buFontTx/>
              <a:buNone/>
            </a:pPr>
            <a:r>
              <a:rPr lang="es-AR" altLang="es-AR" sz="2400" b="1" smtClean="0">
                <a:solidFill>
                  <a:srgbClr val="66FF33"/>
                </a:solidFill>
                <a:cs typeface="Arial" pitchFamily="34" charset="0"/>
              </a:rPr>
              <a:t>         $   500	   		22	    7	               $ 3,25</a:t>
            </a:r>
          </a:p>
          <a:p>
            <a:pPr algn="just" eaLnBrk="1" hangingPunct="1">
              <a:lnSpc>
                <a:spcPct val="90000"/>
              </a:lnSpc>
              <a:buFontTx/>
              <a:buNone/>
            </a:pPr>
            <a:r>
              <a:rPr lang="es-AR" altLang="es-AR" sz="2400" b="1" smtClean="0">
                <a:solidFill>
                  <a:srgbClr val="66FF33"/>
                </a:solidFill>
                <a:cs typeface="Arial" pitchFamily="34" charset="0"/>
              </a:rPr>
              <a:t>         $1.000 	   		22     	    7	               $ 6,49</a:t>
            </a:r>
          </a:p>
          <a:p>
            <a:pPr algn="just" eaLnBrk="1" hangingPunct="1">
              <a:lnSpc>
                <a:spcPct val="90000"/>
              </a:lnSpc>
              <a:buFontTx/>
              <a:buNone/>
            </a:pPr>
            <a:r>
              <a:rPr lang="es-AR" altLang="es-AR" sz="2400" b="1" smtClean="0">
                <a:solidFill>
                  <a:srgbClr val="66FF33"/>
                </a:solidFill>
                <a:cs typeface="Arial" pitchFamily="34" charset="0"/>
              </a:rPr>
              <a:t>         $5.082         		22     	    7	               $ 33</a:t>
            </a:r>
          </a:p>
          <a:p>
            <a:pPr algn="ctr" eaLnBrk="1" hangingPunct="1">
              <a:lnSpc>
                <a:spcPct val="90000"/>
              </a:lnSpc>
              <a:buFontTx/>
              <a:buNone/>
            </a:pPr>
            <a:endParaRPr lang="es-AR" altLang="es-AR" sz="2400" b="1" smtClean="0">
              <a:solidFill>
                <a:srgbClr val="66FF33"/>
              </a:solidFill>
            </a:endParaRPr>
          </a:p>
          <a:p>
            <a:pPr algn="ctr" eaLnBrk="1" hangingPunct="1">
              <a:lnSpc>
                <a:spcPct val="90000"/>
              </a:lnSpc>
              <a:buFontTx/>
              <a:buNone/>
            </a:pPr>
            <a:r>
              <a:rPr lang="es-AR" altLang="es-AR" sz="2400" b="1" smtClean="0">
                <a:solidFill>
                  <a:srgbClr val="66FF33"/>
                </a:solidFill>
                <a:cs typeface="Arial" pitchFamily="34" charset="0"/>
              </a:rPr>
              <a:t>Valor por hora de alumno al muy buen cuidado de alguien en su casa.</a:t>
            </a:r>
          </a:p>
          <a:p>
            <a:pPr algn="ctr" eaLnBrk="1" hangingPunct="1">
              <a:lnSpc>
                <a:spcPct val="90000"/>
              </a:lnSpc>
              <a:buFontTx/>
              <a:buNone/>
            </a:pPr>
            <a:r>
              <a:rPr lang="es-AR" altLang="es-AR" sz="2400" b="1" smtClean="0">
                <a:solidFill>
                  <a:srgbClr val="66FF33"/>
                </a:solidFill>
                <a:cs typeface="Arial" pitchFamily="34" charset="0"/>
              </a:rPr>
              <a:t>Servicio doméstico (desde Enero a Agosto 2015) con retiro</a:t>
            </a:r>
          </a:p>
          <a:p>
            <a:pPr algn="ctr" eaLnBrk="1" hangingPunct="1">
              <a:lnSpc>
                <a:spcPct val="90000"/>
              </a:lnSpc>
              <a:buFontTx/>
              <a:buNone/>
            </a:pPr>
            <a:r>
              <a:rPr lang="es-AR" altLang="es-AR" sz="2400" b="1" smtClean="0">
                <a:solidFill>
                  <a:srgbClr val="66FF33"/>
                </a:solidFill>
                <a:cs typeface="Arial" pitchFamily="34" charset="0"/>
              </a:rPr>
              <a:t> $33 la hora</a:t>
            </a:r>
          </a:p>
          <a:p>
            <a:pPr algn="ctr" eaLnBrk="1" hangingPunct="1">
              <a:lnSpc>
                <a:spcPct val="90000"/>
              </a:lnSpc>
              <a:buFontTx/>
              <a:buNone/>
            </a:pPr>
            <a:endParaRPr lang="es-AR" altLang="es-AR" sz="2400" b="1" smtClean="0">
              <a:solidFill>
                <a:srgbClr val="66FF33"/>
              </a:solidFill>
              <a:cs typeface="Arial" pitchFamily="34" charset="0"/>
            </a:endParaRPr>
          </a:p>
          <a:p>
            <a:pPr algn="ctr" eaLnBrk="1" hangingPunct="1">
              <a:lnSpc>
                <a:spcPct val="90000"/>
              </a:lnSpc>
              <a:buFontTx/>
              <a:buNone/>
            </a:pPr>
            <a:r>
              <a:rPr lang="es-AR" altLang="es-AR" sz="1900" b="1" smtClean="0">
                <a:solidFill>
                  <a:srgbClr val="66FF33"/>
                </a:solidFill>
                <a:cs typeface="Arial" pitchFamily="34" charset="0"/>
              </a:rPr>
              <a:t>Es decir que el costo de permanencia de un hijo en el colegio recién resulta más caro que la permanencia en su casa en el caso que abone a la Institución una cuota superior a $ 5.082</a:t>
            </a:r>
          </a:p>
          <a:p>
            <a:pPr algn="ctr" eaLnBrk="1" hangingPunct="1">
              <a:lnSpc>
                <a:spcPct val="90000"/>
              </a:lnSpc>
              <a:buFontTx/>
              <a:buNone/>
            </a:pPr>
            <a:endParaRPr lang="es-AR" altLang="es-AR" sz="1900" b="1" smtClean="0">
              <a:solidFill>
                <a:srgbClr val="66FF33"/>
              </a:solidFill>
              <a:cs typeface="Arial" pitchFamily="34" charset="0"/>
            </a:endParaRPr>
          </a:p>
        </p:txBody>
      </p:sp>
      <p:pic>
        <p:nvPicPr>
          <p:cNvPr id="76803" name="Picture 3" descr="Redes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23188" y="6424613"/>
            <a:ext cx="14573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3 Rectángulo redondeado"/>
          <p:cNvSpPr/>
          <p:nvPr/>
        </p:nvSpPr>
        <p:spPr bwMode="auto">
          <a:xfrm>
            <a:off x="428596" y="908720"/>
            <a:ext cx="8247860" cy="1728192"/>
          </a:xfrm>
          <a:prstGeom prst="roundRect">
            <a:avLst/>
          </a:prstGeom>
          <a:noFill/>
          <a:ln w="19050" cap="flat" cmpd="sng" algn="ctr">
            <a:solidFill>
              <a:srgbClr val="66FF33"/>
            </a:solidFill>
            <a:prstDash val="solid"/>
            <a:round/>
            <a:headEnd type="none" w="med" len="med"/>
            <a:tailEnd type="none" w="med" len="med"/>
          </a:ln>
          <a:effectLst>
            <a:glow rad="139700">
              <a:schemeClr val="accent1">
                <a:satMod val="175000"/>
                <a:alpha val="40000"/>
              </a:schemeClr>
            </a:glow>
          </a:effec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03792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195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 fill="hold"/>
                                        <p:tgtEl>
                                          <p:spTgt spid="38195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0" fill="hold"/>
                                        <p:tgtEl>
                                          <p:spTgt spid="38195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195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3000" fill="hold"/>
                                        <p:tgtEl>
                                          <p:spTgt spid="38195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3000" fill="hold"/>
                                        <p:tgtEl>
                                          <p:spTgt spid="38195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195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3000" fill="hold"/>
                                        <p:tgtEl>
                                          <p:spTgt spid="38195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3000" fill="hold"/>
                                        <p:tgtEl>
                                          <p:spTgt spid="38195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195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3000" fill="hold"/>
                                        <p:tgtEl>
                                          <p:spTgt spid="38195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3000" fill="hold"/>
                                        <p:tgtEl>
                                          <p:spTgt spid="38195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Diseño predeterminado">
  <a:themeElements>
    <a:clrScheme name="Diseño predeterminad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iseño predeterminado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4_Diseño predeterminado">
  <a:themeElements>
    <a:clrScheme name="Diseño predeterminad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iseño predeterminado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cs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cs typeface="Arial" pitchFamily="34" charset="0"/>
          </a:defRPr>
        </a:defPPr>
      </a:lstStyle>
    </a:lnDef>
  </a:objectDefaults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68</Words>
  <Application>Microsoft Office PowerPoint</Application>
  <PresentationFormat>Presentación en pantalla (4:3)</PresentationFormat>
  <Paragraphs>49</Paragraphs>
  <Slides>6</Slides>
  <Notes>0</Notes>
  <HiddenSlides>0</HiddenSlides>
  <MMClips>0</MMClips>
  <ScaleCrop>false</ScaleCrop>
  <HeadingPairs>
    <vt:vector size="6" baseType="variant">
      <vt:variant>
        <vt:lpstr>Tema</vt:lpstr>
      </vt:variant>
      <vt:variant>
        <vt:i4>2</vt:i4>
      </vt:variant>
      <vt:variant>
        <vt:lpstr>Servidores OLE incrustados</vt:lpstr>
      </vt:variant>
      <vt:variant>
        <vt:i4>1</vt:i4>
      </vt:variant>
      <vt:variant>
        <vt:lpstr>Títulos de diapositiva</vt:lpstr>
      </vt:variant>
      <vt:variant>
        <vt:i4>6</vt:i4>
      </vt:variant>
    </vt:vector>
  </HeadingPairs>
  <TitlesOfParts>
    <vt:vector size="9" baseType="lpstr">
      <vt:lpstr>Diseño predeterminado</vt:lpstr>
      <vt:lpstr>4_Diseño predeterminado</vt:lpstr>
      <vt:lpstr>Microsoft Excel 97-2003 Worksheet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Andy</dc:creator>
  <cp:lastModifiedBy>Andy</cp:lastModifiedBy>
  <cp:revision>1</cp:revision>
  <dcterms:created xsi:type="dcterms:W3CDTF">2015-09-23T19:43:27Z</dcterms:created>
  <dcterms:modified xsi:type="dcterms:W3CDTF">2015-09-23T19:44:17Z</dcterms:modified>
</cp:coreProperties>
</file>