
<file path=[Content_Types].xml><?xml version="1.0" encoding="utf-8"?>
<Types xmlns="http://schemas.openxmlformats.org/package/2006/content-types">
  <Default Extension="png" ContentType="image/png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4" r:id="rId3"/>
    <p:sldId id="257" r:id="rId4"/>
    <p:sldId id="258" r:id="rId5"/>
    <p:sldId id="259" r:id="rId6"/>
    <p:sldId id="260" r:id="rId7"/>
    <p:sldId id="263" r:id="rId8"/>
    <p:sldId id="265" r:id="rId9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BA9438-BE94-4B65-97E6-EF3AF1B11BD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727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7884A8-E258-4B47-BEB6-CB9AA6B28ED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370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BA931-3C57-4271-966A-BBF8B5408BCA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728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BA6E03-F1D4-4A88-AC9A-01254D2CD16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65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ECDD8E-E9F3-4FD8-A203-274C11DCE602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091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56B2A-2708-44AF-A8C8-E20674726CC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540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EB7ED9-65C4-4DB5-BF37-D6C035D465F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194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D5D777-17D2-470A-9BCB-18DABEA743AA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516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698DC4-930E-40E0-B952-4943E88D93BB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31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B7BCF2-F68C-43D4-8B45-8CD4E04DEF7E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395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786EDE-7AFA-43FE-B07C-F2E4A9453B13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10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C5FBDED-CD84-404F-9001-2B3EB9DA8A0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2791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B2D9EDA-5510-44AA-A842-CF6C25C0F5D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4772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9956F74-5329-45E5-82FE-660162459C0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3631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178996B-D382-4BCF-A869-A56F3BB91F5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359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1A52C28-7F8F-4996-A182-22FCF85C46B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5661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1030EBC-D0B8-4CDF-9C6F-71D84AF0235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2867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0598A4F-33F9-4AF7-AADC-4D3586BDF2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214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1D0D0A2-825B-4A83-A8B7-32C3FE2193B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43977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36707EC-7C05-4AD5-9B91-952F3D7CA87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24964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5078367-A363-4A58-A59D-D558B9B362D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36401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D914123-756F-4FA2-A912-7316D9DA46C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1137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387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87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87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861425-ED7D-4C53-BA09-20142CF1A809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63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cambiar el estilo de título	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 smtClean="0"/>
              <a:t>Haga clic para modificar el estilo de texto del patrón</a:t>
            </a:r>
          </a:p>
          <a:p>
            <a:pPr lvl="1"/>
            <a:r>
              <a:rPr lang="es-ES" altLang="es-AR" smtClean="0"/>
              <a:t>Segundo nivel</a:t>
            </a:r>
          </a:p>
          <a:p>
            <a:pPr lvl="2"/>
            <a:r>
              <a:rPr lang="es-ES" altLang="es-AR" smtClean="0"/>
              <a:t>Tercer nivel</a:t>
            </a:r>
          </a:p>
          <a:p>
            <a:pPr lvl="3"/>
            <a:r>
              <a:rPr lang="es-ES" altLang="es-AR" smtClean="0"/>
              <a:t>Cuarto nivel</a:t>
            </a:r>
          </a:p>
          <a:p>
            <a:pPr lvl="4"/>
            <a:r>
              <a:rPr lang="es-ES" altLang="es-AR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76F22C-B54C-48ED-AE76-851E024F7C84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8746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03648" y="1700808"/>
            <a:ext cx="6480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600" b="1" dirty="0" smtClean="0">
                <a:solidFill>
                  <a:srgbClr val="66FF66"/>
                </a:solidFill>
              </a:rPr>
              <a:t>Evolución comparativa entre aranceles de Institutos con Aporte y otros  servicios.</a:t>
            </a:r>
            <a:endParaRPr lang="es-AR" sz="3600" b="1" dirty="0">
              <a:solidFill>
                <a:srgbClr val="66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516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0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2543528"/>
              </p:ext>
            </p:extLst>
          </p:nvPr>
        </p:nvGraphicFramePr>
        <p:xfrm>
          <a:off x="728663" y="236538"/>
          <a:ext cx="7993062" cy="6491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Hoja de cálculo" r:id="rId3" imgW="7715180" imgH="2648048" progId="Excel.Sheet.8">
                  <p:embed/>
                </p:oleObj>
              </mc:Choice>
              <mc:Fallback>
                <p:oleObj name="Hoja de cálculo" r:id="rId3" imgW="7715180" imgH="2648048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3" y="236538"/>
                        <a:ext cx="7993062" cy="6491287"/>
                      </a:xfrm>
                      <a:prstGeom prst="rect">
                        <a:avLst/>
                      </a:prstGeom>
                      <a:solidFill>
                        <a:srgbClr val="C0C0C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7" name="4 CuadroTexto"/>
          <p:cNvSpPr txBox="1">
            <a:spLocks noChangeArrowheads="1"/>
          </p:cNvSpPr>
          <p:nvPr/>
        </p:nvSpPr>
        <p:spPr bwMode="auto">
          <a:xfrm>
            <a:off x="4862513" y="2924175"/>
            <a:ext cx="35718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2000" b="1" dirty="0" smtClean="0">
                <a:solidFill>
                  <a:srgbClr val="FFFFFF"/>
                </a:solidFill>
                <a:latin typeface="Calibri" pitchFamily="34" charset="0"/>
              </a:rPr>
              <a:t>1198</a:t>
            </a:r>
            <a:endParaRPr lang="es-AR" altLang="es-AR" sz="20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2708" name="5 CuadroTexto"/>
          <p:cNvSpPr txBox="1">
            <a:spLocks noChangeArrowheads="1"/>
          </p:cNvSpPr>
          <p:nvPr/>
        </p:nvSpPr>
        <p:spPr bwMode="auto">
          <a:xfrm>
            <a:off x="5870575" y="2924175"/>
            <a:ext cx="3571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AR" altLang="es-AR" sz="2000" b="1">
                <a:solidFill>
                  <a:srgbClr val="FFFFFF"/>
                </a:solidFill>
                <a:latin typeface="Calibri" pitchFamily="34" charset="0"/>
              </a:rPr>
              <a:t>1221</a:t>
            </a:r>
          </a:p>
        </p:txBody>
      </p:sp>
      <p:pic>
        <p:nvPicPr>
          <p:cNvPr id="72709" name="Picture 3" descr="Red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188" y="6424613"/>
            <a:ext cx="1457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0" name="8 CuadroTexto"/>
          <p:cNvSpPr txBox="1">
            <a:spLocks noChangeArrowheads="1"/>
          </p:cNvSpPr>
          <p:nvPr/>
        </p:nvSpPr>
        <p:spPr bwMode="auto">
          <a:xfrm>
            <a:off x="1600200" y="404813"/>
            <a:ext cx="6643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AR" altLang="es-AR" sz="2800" b="1" dirty="0">
                <a:solidFill>
                  <a:srgbClr val="333399"/>
                </a:solidFill>
                <a:latin typeface="Calibri" pitchFamily="34" charset="0"/>
              </a:rPr>
              <a:t>Diciembre 2001 / </a:t>
            </a:r>
            <a:r>
              <a:rPr lang="es-AR" altLang="es-AR" sz="2800" b="1" dirty="0" smtClean="0">
                <a:solidFill>
                  <a:srgbClr val="333399"/>
                </a:solidFill>
                <a:latin typeface="Calibri" pitchFamily="34" charset="0"/>
              </a:rPr>
              <a:t>Febrero 2016</a:t>
            </a:r>
            <a:endParaRPr lang="es-AR" altLang="es-AR" sz="2800" b="1" dirty="0">
              <a:solidFill>
                <a:srgbClr val="333399"/>
              </a:solidFill>
              <a:latin typeface="Calibri" pitchFamily="34" charset="0"/>
            </a:endParaRPr>
          </a:p>
        </p:txBody>
      </p:sp>
      <p:sp>
        <p:nvSpPr>
          <p:cNvPr id="72711" name="8 CuadroTexto"/>
          <p:cNvSpPr txBox="1">
            <a:spLocks noChangeArrowheads="1"/>
          </p:cNvSpPr>
          <p:nvPr/>
        </p:nvSpPr>
        <p:spPr bwMode="auto">
          <a:xfrm>
            <a:off x="2916238" y="2924175"/>
            <a:ext cx="2159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2000" b="1">
                <a:solidFill>
                  <a:srgbClr val="FFFFFF"/>
                </a:solidFill>
                <a:latin typeface="Calibri" pitchFamily="34" charset="0"/>
              </a:rPr>
              <a:t>891</a:t>
            </a:r>
          </a:p>
        </p:txBody>
      </p:sp>
      <p:cxnSp>
        <p:nvCxnSpPr>
          <p:cNvPr id="11" name="10 Conector recto"/>
          <p:cNvCxnSpPr/>
          <p:nvPr/>
        </p:nvCxnSpPr>
        <p:spPr>
          <a:xfrm>
            <a:off x="1963738" y="2276872"/>
            <a:ext cx="4306887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713" name="12 Rectángulo"/>
          <p:cNvSpPr>
            <a:spLocks noChangeArrowheads="1"/>
          </p:cNvSpPr>
          <p:nvPr/>
        </p:nvSpPr>
        <p:spPr bwMode="auto">
          <a:xfrm>
            <a:off x="1876425" y="2943225"/>
            <a:ext cx="3921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AR" altLang="es-AR" sz="2000" b="1">
                <a:solidFill>
                  <a:srgbClr val="FFFFFF"/>
                </a:solidFill>
                <a:latin typeface="Calibri" pitchFamily="34" charset="0"/>
              </a:rPr>
              <a:t>1036</a:t>
            </a:r>
          </a:p>
        </p:txBody>
      </p:sp>
      <p:cxnSp>
        <p:nvCxnSpPr>
          <p:cNvPr id="12" name="11 Conector recto"/>
          <p:cNvCxnSpPr/>
          <p:nvPr/>
        </p:nvCxnSpPr>
        <p:spPr>
          <a:xfrm>
            <a:off x="2828925" y="2708920"/>
            <a:ext cx="34417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36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CuadroTexto"/>
          <p:cNvSpPr txBox="1">
            <a:spLocks noChangeArrowheads="1"/>
          </p:cNvSpPr>
          <p:nvPr/>
        </p:nvSpPr>
        <p:spPr bwMode="auto">
          <a:xfrm>
            <a:off x="1785938" y="1500188"/>
            <a:ext cx="56435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AR" altLang="es-AR" sz="3600">
                <a:solidFill>
                  <a:srgbClr val="000000"/>
                </a:solidFill>
              </a:rPr>
              <a:t> </a:t>
            </a:r>
            <a:r>
              <a:rPr lang="es-AR" altLang="es-AR" sz="3600" b="1">
                <a:solidFill>
                  <a:srgbClr val="66FF33"/>
                </a:solidFill>
              </a:rPr>
              <a:t>Incremento del valor de las cuotas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AR" altLang="es-AR" sz="3600" b="1">
              <a:solidFill>
                <a:srgbClr val="66FF33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AR" altLang="es-AR" sz="3600" b="1">
                <a:solidFill>
                  <a:srgbClr val="66FF33"/>
                </a:solidFill>
              </a:rPr>
              <a:t>Impacto en los padres</a:t>
            </a:r>
          </a:p>
        </p:txBody>
      </p:sp>
      <p:pic>
        <p:nvPicPr>
          <p:cNvPr id="73731" name="Picture 4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053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idx="1"/>
          </p:nvPr>
        </p:nvSpPr>
        <p:spPr>
          <a:xfrm>
            <a:off x="142875" y="260350"/>
            <a:ext cx="8858250" cy="5113338"/>
          </a:xfrm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altLang="es-AR" sz="2800" b="1" smtClean="0">
                <a:solidFill>
                  <a:schemeClr val="bg1"/>
                </a:solidFill>
              </a:rPr>
              <a:t>Incremento Cuotas</a:t>
            </a:r>
            <a:r>
              <a:rPr lang="es-AR" altLang="es-AR" sz="2000" b="1" smtClean="0">
                <a:solidFill>
                  <a:schemeClr val="bg1"/>
                </a:solidFill>
              </a:rPr>
              <a:t> </a:t>
            </a:r>
            <a:endParaRPr lang="es-AR" altLang="es-AR" sz="2000" b="1" i="1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altLang="es-AR" sz="2000" b="1" smtClean="0">
                <a:solidFill>
                  <a:srgbClr val="66FF33"/>
                </a:solidFill>
              </a:rPr>
              <a:t>Para conocer la repercusión en las familias respecto a las modificaciones en las cuotas.</a:t>
            </a:r>
            <a:endParaRPr lang="es-AR" altLang="es-AR" sz="200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AR" altLang="es-AR" sz="2000" b="1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AR" altLang="es-AR" sz="2400" b="1" smtClean="0">
                <a:solidFill>
                  <a:srgbClr val="66FF33"/>
                </a:solidFill>
              </a:rPr>
              <a:t>Encuesta</a:t>
            </a:r>
            <a:endParaRPr lang="es-ES_tradnl" altLang="es-AR" sz="2400" b="1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Ciudad de Buenos Aires</a:t>
            </a:r>
            <a:endParaRPr lang="es-AR" altLang="es-AR" sz="2400" b="1" smtClean="0">
              <a:solidFill>
                <a:srgbClr val="66FF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altLang="es-AR" sz="2400" b="1" smtClean="0">
                <a:solidFill>
                  <a:srgbClr val="66FF33"/>
                </a:solidFill>
              </a:rPr>
              <a:t> 		                      </a:t>
            </a:r>
            <a:r>
              <a:rPr lang="es-ES_tradnl" altLang="es-AR" sz="2400" b="1" smtClean="0">
                <a:solidFill>
                  <a:srgbClr val="66FF33"/>
                </a:solidFill>
              </a:rPr>
              <a:t>% quejas sobre total alumnos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altLang="es-AR" sz="2000" b="1" smtClean="0">
              <a:solidFill>
                <a:srgbClr val="66FF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000" b="1" smtClean="0">
                <a:solidFill>
                  <a:srgbClr val="66FF33"/>
                </a:solidFill>
              </a:rPr>
              <a:t>			        Abril 2014	 Ago 2014     Abril 15	Ago 15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altLang="es-AR" sz="2000" b="1" smtClean="0">
              <a:solidFill>
                <a:srgbClr val="66FF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Inicial		         1,09	    0,96	0,91	0,88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Primario/EGB  </a:t>
            </a:r>
            <a:r>
              <a:rPr lang="es-AR" altLang="es-AR" sz="2400" b="1" smtClean="0">
                <a:solidFill>
                  <a:srgbClr val="66FF33"/>
                </a:solidFill>
              </a:rPr>
              <a:t>      </a:t>
            </a:r>
            <a:r>
              <a:rPr lang="es-ES_tradnl" altLang="es-AR" sz="2400" b="1" smtClean="0">
                <a:solidFill>
                  <a:srgbClr val="66FF33"/>
                </a:solidFill>
              </a:rPr>
              <a:t>0,71	    0,68	0,66	0,63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Medio/Polimodal   </a:t>
            </a:r>
            <a:r>
              <a:rPr lang="es-AR" altLang="es-AR" sz="2400" b="1" smtClean="0">
                <a:solidFill>
                  <a:srgbClr val="66FF33"/>
                </a:solidFill>
              </a:rPr>
              <a:t>0,88	    0,79	0,82	0,81</a:t>
            </a:r>
            <a:endParaRPr lang="es-ES_tradnl" altLang="es-AR" sz="2400" b="1" smtClean="0">
              <a:solidFill>
                <a:srgbClr val="66FF33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Terciario 	     </a:t>
            </a:r>
            <a:r>
              <a:rPr lang="es-AR" altLang="es-AR" sz="2400" b="1" smtClean="0">
                <a:solidFill>
                  <a:srgbClr val="66FF33"/>
                </a:solidFill>
              </a:rPr>
              <a:t>     1,39	    1,44	1,43	1,38</a:t>
            </a:r>
            <a:endParaRPr lang="es-ES" altLang="es-AR" sz="2400" b="1" smtClean="0">
              <a:solidFill>
                <a:srgbClr val="66FF33"/>
              </a:solidFill>
            </a:endParaRPr>
          </a:p>
        </p:txBody>
      </p:sp>
      <p:pic>
        <p:nvPicPr>
          <p:cNvPr id="74755" name="Picture 3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43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idx="1"/>
          </p:nvPr>
        </p:nvSpPr>
        <p:spPr>
          <a:xfrm>
            <a:off x="179388" y="404813"/>
            <a:ext cx="8785225" cy="57213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AR" altLang="es-AR" sz="2800" b="1" smtClean="0">
                <a:solidFill>
                  <a:srgbClr val="66FF33"/>
                </a:solidFill>
              </a:rPr>
              <a:t>Pcia. de Bs. As.</a:t>
            </a:r>
            <a:endParaRPr lang="es-ES_tradnl" altLang="es-AR" sz="28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r>
              <a:rPr lang="es-ES_tradnl" altLang="es-AR" sz="3600" b="1" smtClean="0">
                <a:solidFill>
                  <a:srgbClr val="66FF33"/>
                </a:solidFill>
              </a:rPr>
              <a:t>	</a:t>
            </a:r>
            <a:r>
              <a:rPr lang="es-ES_tradnl" altLang="es-AR" sz="2800" b="1" smtClean="0">
                <a:solidFill>
                  <a:srgbClr val="66FF33"/>
                </a:solidFill>
              </a:rPr>
              <a:t> % quejas sobre total alumnos	</a:t>
            </a:r>
          </a:p>
          <a:p>
            <a:pPr eaLnBrk="1" hangingPunct="1">
              <a:buFontTx/>
              <a:buNone/>
            </a:pPr>
            <a:r>
              <a:rPr lang="es-ES_tradnl" altLang="es-AR" sz="3600" b="1" smtClean="0">
                <a:solidFill>
                  <a:srgbClr val="66FF33"/>
                </a:solidFill>
              </a:rPr>
              <a:t>			     </a:t>
            </a:r>
            <a:r>
              <a:rPr lang="es-ES_tradnl" altLang="es-AR" sz="2400" b="1" smtClean="0">
                <a:solidFill>
                  <a:srgbClr val="66FF33"/>
                </a:solidFill>
              </a:rPr>
              <a:t>Mayo 14   Ago 14   Abril 15	Ago 15</a:t>
            </a:r>
          </a:p>
          <a:p>
            <a:pPr eaLnBrk="1" hangingPunct="1">
              <a:buFontTx/>
              <a:buNone/>
            </a:pPr>
            <a:endParaRPr lang="es-ES_tradnl" altLang="es-AR" sz="2800" b="1" smtClean="0">
              <a:solidFill>
                <a:srgbClr val="66FF33"/>
              </a:solidFill>
            </a:endParaRPr>
          </a:p>
          <a:p>
            <a:pPr eaLnBrk="1" hangingPunct="1"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Inicial		   	 </a:t>
            </a:r>
            <a:r>
              <a:rPr lang="es-AR" altLang="es-AR" sz="2400" b="1" smtClean="0">
                <a:solidFill>
                  <a:srgbClr val="66FF33"/>
                </a:solidFill>
              </a:rPr>
              <a:t>1,28	    1,07	1,02	 1,00</a:t>
            </a:r>
            <a:endParaRPr lang="es-ES_tradnl" altLang="es-AR" sz="2400" b="1" smtClean="0">
              <a:solidFill>
                <a:srgbClr val="66FF33"/>
              </a:solidFill>
            </a:endParaRPr>
          </a:p>
          <a:p>
            <a:pPr eaLnBrk="1" hangingPunct="1"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Primario/EGB 	  </a:t>
            </a:r>
            <a:r>
              <a:rPr lang="es-AR" altLang="es-AR" sz="2400" b="1" smtClean="0">
                <a:solidFill>
                  <a:srgbClr val="66FF33"/>
                </a:solidFill>
              </a:rPr>
              <a:t>0,54	    0,56	0,49	  0.38</a:t>
            </a:r>
            <a:endParaRPr lang="es-ES_tradnl" altLang="es-AR" sz="2400" b="1" smtClean="0">
              <a:solidFill>
                <a:srgbClr val="66FF33"/>
              </a:solidFill>
            </a:endParaRPr>
          </a:p>
          <a:p>
            <a:pPr eaLnBrk="1" hangingPunct="1"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Medio/Polimodal      </a:t>
            </a:r>
            <a:r>
              <a:rPr lang="es-AR" altLang="es-AR" sz="2400" b="1" smtClean="0">
                <a:solidFill>
                  <a:srgbClr val="66FF33"/>
                </a:solidFill>
              </a:rPr>
              <a:t>0,97	    0,89	0,77	  0,72</a:t>
            </a:r>
            <a:endParaRPr lang="es-ES_tradnl" altLang="es-AR" sz="2400" b="1" smtClean="0">
              <a:solidFill>
                <a:srgbClr val="66FF33"/>
              </a:solidFill>
            </a:endParaRPr>
          </a:p>
          <a:p>
            <a:pPr eaLnBrk="1" hangingPunct="1">
              <a:buFontTx/>
              <a:buNone/>
            </a:pPr>
            <a:r>
              <a:rPr lang="es-ES_tradnl" altLang="es-AR" sz="2400" b="1" smtClean="0">
                <a:solidFill>
                  <a:srgbClr val="66FF33"/>
                </a:solidFill>
              </a:rPr>
              <a:t>Terciario 		 </a:t>
            </a:r>
            <a:r>
              <a:rPr lang="es-ES" altLang="es-AR" sz="2400" b="1" smtClean="0">
                <a:solidFill>
                  <a:srgbClr val="66FF33"/>
                </a:solidFill>
              </a:rPr>
              <a:t>1,32	    1,54	1,42	  1,39</a:t>
            </a:r>
          </a:p>
        </p:txBody>
      </p:sp>
      <p:pic>
        <p:nvPicPr>
          <p:cNvPr id="75779" name="Picture 3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96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idx="1"/>
          </p:nvPr>
        </p:nvSpPr>
        <p:spPr>
          <a:xfrm>
            <a:off x="142875" y="377825"/>
            <a:ext cx="8858250" cy="55721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AR" altLang="es-AR" sz="2800" b="1" dirty="0" smtClean="0">
                <a:solidFill>
                  <a:srgbClr val="66FF33"/>
                </a:solidFill>
                <a:cs typeface="Arial" pitchFamily="34" charset="0"/>
              </a:rPr>
              <a:t>Valor por hora de un alumno en el colegio.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AR" altLang="es-AR" sz="1200" b="1" dirty="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AR" altLang="es-AR" sz="2400" b="1" dirty="0" smtClean="0">
                <a:solidFill>
                  <a:srgbClr val="66FF33"/>
                </a:solidFill>
                <a:cs typeface="Arial" pitchFamily="34" charset="0"/>
              </a:rPr>
              <a:t>Arancel	Días/mes     Horas/día	  Valor hora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AR" altLang="es-AR" sz="2400" b="1" dirty="0" smtClean="0">
                <a:solidFill>
                  <a:srgbClr val="66FF33"/>
                </a:solidFill>
                <a:cs typeface="Arial" pitchFamily="34" charset="0"/>
              </a:rPr>
              <a:t>	     $1.000 	   		22     	    7	               $ 6,49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AR" altLang="es-AR" sz="2400" b="1" dirty="0" smtClean="0">
                <a:solidFill>
                  <a:srgbClr val="66FF33"/>
                </a:solidFill>
                <a:cs typeface="Arial" pitchFamily="34" charset="0"/>
              </a:rPr>
              <a:t>         $6.622         		22     	    7	               $ 43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s-AR" altLang="es-AR" sz="2400" b="1" dirty="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AR" altLang="es-AR" sz="2400" b="1" dirty="0" smtClean="0">
                <a:solidFill>
                  <a:srgbClr val="66FF33"/>
                </a:solidFill>
                <a:cs typeface="Arial" pitchFamily="34" charset="0"/>
              </a:rPr>
              <a:t>Valor por hora de alumno al muy buen cuidado de alguien en su casa.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AR" altLang="es-AR" sz="2400" b="1" dirty="0" smtClean="0">
                <a:solidFill>
                  <a:srgbClr val="66FF33"/>
                </a:solidFill>
                <a:cs typeface="Arial" pitchFamily="34" charset="0"/>
              </a:rPr>
              <a:t>Servicio doméstico (desde Diciembre 2015) con retiro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AR" altLang="es-AR" sz="2400" b="1" dirty="0" smtClean="0">
                <a:solidFill>
                  <a:srgbClr val="66FF33"/>
                </a:solidFill>
                <a:cs typeface="Arial" pitchFamily="34" charset="0"/>
              </a:rPr>
              <a:t> $43 la hora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s-AR" altLang="es-AR" sz="2400" b="1" dirty="0" smtClean="0">
              <a:solidFill>
                <a:srgbClr val="66FF33"/>
              </a:solidFill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AR" altLang="es-AR" sz="1900" b="1" dirty="0" smtClean="0">
                <a:solidFill>
                  <a:srgbClr val="66FF33"/>
                </a:solidFill>
                <a:cs typeface="Arial" pitchFamily="34" charset="0"/>
              </a:rPr>
              <a:t>Es decir que el costo de permanencia de un hijo en el colegio recién resulta más caro que la permanencia en su casa en el caso que abone a la Institución una cuota superior a $ 6.622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s-AR" altLang="es-AR" sz="1900" b="1" dirty="0" smtClean="0">
              <a:solidFill>
                <a:srgbClr val="66FF33"/>
              </a:solidFill>
              <a:cs typeface="Arial" pitchFamily="34" charset="0"/>
            </a:endParaRPr>
          </a:p>
        </p:txBody>
      </p:sp>
      <p:pic>
        <p:nvPicPr>
          <p:cNvPr id="76803" name="Picture 3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188" y="6424613"/>
            <a:ext cx="1457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 redondeado"/>
          <p:cNvSpPr/>
          <p:nvPr/>
        </p:nvSpPr>
        <p:spPr bwMode="auto">
          <a:xfrm>
            <a:off x="428596" y="908720"/>
            <a:ext cx="8247860" cy="1728192"/>
          </a:xfrm>
          <a:prstGeom prst="roundRect">
            <a:avLst/>
          </a:prstGeom>
          <a:noFill/>
          <a:ln w="1905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eaLnBrk="0" hangingPunct="0">
              <a:defRPr/>
            </a:pPr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68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819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819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819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819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819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819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4" descr="Re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1" name="3 CuadroTexto"/>
          <p:cNvSpPr txBox="1">
            <a:spLocks noChangeArrowheads="1"/>
          </p:cNvSpPr>
          <p:nvPr/>
        </p:nvSpPr>
        <p:spPr bwMode="auto">
          <a:xfrm>
            <a:off x="106363" y="2408238"/>
            <a:ext cx="8785225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400" b="1" dirty="0" smtClean="0">
                <a:solidFill>
                  <a:srgbClr val="0070C0"/>
                </a:solidFill>
                <a:cs typeface="Arial" charset="0"/>
              </a:rPr>
              <a:t>Mayor						 38%	    37%    37%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400" b="1" dirty="0" smtClean="0">
              <a:solidFill>
                <a:srgbClr val="0070C0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400" b="1" dirty="0" smtClean="0">
                <a:solidFill>
                  <a:srgbClr val="0070C0"/>
                </a:solidFill>
                <a:cs typeface="Arial" charset="0"/>
              </a:rPr>
              <a:t>Igual porque no tiene más vacantes	 39%	    36%    40%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400" b="1" dirty="0" smtClean="0">
              <a:solidFill>
                <a:srgbClr val="0070C0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400" b="1" dirty="0" smtClean="0">
                <a:solidFill>
                  <a:srgbClr val="0070C0"/>
                </a:solidFill>
                <a:cs typeface="Arial" charset="0"/>
              </a:rPr>
              <a:t>Igual con disponibilidad de vacantes	 15%      15%	     17%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AR" altLang="es-AR" sz="2400" b="1" dirty="0" smtClean="0">
              <a:solidFill>
                <a:srgbClr val="0070C0"/>
              </a:solidFill>
              <a:cs typeface="Arial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400" b="1" dirty="0" smtClean="0">
                <a:solidFill>
                  <a:srgbClr val="0070C0"/>
                </a:solidFill>
                <a:cs typeface="Arial" charset="0"/>
              </a:rPr>
              <a:t>Menor				              8%	    12%      6%</a:t>
            </a:r>
          </a:p>
        </p:txBody>
      </p:sp>
      <p:sp>
        <p:nvSpPr>
          <p:cNvPr id="83972" name="4 CuadroTexto"/>
          <p:cNvSpPr txBox="1">
            <a:spLocks noChangeArrowheads="1"/>
          </p:cNvSpPr>
          <p:nvPr/>
        </p:nvSpPr>
        <p:spPr bwMode="auto">
          <a:xfrm>
            <a:off x="611188" y="333375"/>
            <a:ext cx="792162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800" b="1" dirty="0" smtClean="0">
                <a:solidFill>
                  <a:srgbClr val="0070C0"/>
                </a:solidFill>
                <a:cs typeface="Arial" charset="0"/>
              </a:rPr>
              <a:t>Encuesta REDES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800" b="1" dirty="0" smtClean="0">
                <a:solidFill>
                  <a:srgbClr val="0070C0"/>
                </a:solidFill>
                <a:cs typeface="Arial" charset="0"/>
              </a:rPr>
              <a:t>Matriculación estimada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AR" altLang="es-AR" sz="2800" b="1" dirty="0" smtClean="0">
                <a:solidFill>
                  <a:srgbClr val="0070C0"/>
                </a:solidFill>
                <a:cs typeface="Arial" charset="0"/>
              </a:rPr>
              <a:t>Porcentuales respecto a año anterior</a:t>
            </a:r>
            <a:endParaRPr lang="es-AR" altLang="es-AR" sz="2800" b="1" dirty="0" smtClean="0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95237" name="4 CuadroTexto"/>
          <p:cNvSpPr txBox="1">
            <a:spLocks noChangeArrowheads="1"/>
          </p:cNvSpPr>
          <p:nvPr/>
        </p:nvSpPr>
        <p:spPr bwMode="auto">
          <a:xfrm>
            <a:off x="4643438" y="1916113"/>
            <a:ext cx="3816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AR" sz="1800" b="1" dirty="0" smtClean="0">
                <a:solidFill>
                  <a:srgbClr val="0070C0"/>
                </a:solidFill>
                <a:cs typeface="Arial" charset="0"/>
              </a:rPr>
              <a:t>            2014/13      15/14      16/15</a:t>
            </a:r>
          </a:p>
        </p:txBody>
      </p:sp>
    </p:spTree>
    <p:extLst>
      <p:ext uri="{BB962C8B-B14F-4D97-AF65-F5344CB8AC3E}">
        <p14:creationId xmlns:p14="http://schemas.microsoft.com/office/powerpoint/2010/main" val="288458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86</Words>
  <Application>Microsoft Office PowerPoint</Application>
  <PresentationFormat>Presentación en pantalla (4:3)</PresentationFormat>
  <Paragraphs>52</Paragraphs>
  <Slides>7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Diseño predeterminado</vt:lpstr>
      <vt:lpstr>4_Diseño predeterminado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Andy</dc:creator>
  <cp:lastModifiedBy>Andy</cp:lastModifiedBy>
  <cp:revision>1</cp:revision>
  <dcterms:created xsi:type="dcterms:W3CDTF">2016-02-04T14:18:24Z</dcterms:created>
  <dcterms:modified xsi:type="dcterms:W3CDTF">2016-02-04T14:23:29Z</dcterms:modified>
</cp:coreProperties>
</file>